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8"/>
  </p:notesMasterIdLst>
  <p:handoutMasterIdLst>
    <p:handoutMasterId r:id="rId29"/>
  </p:handoutMasterIdLst>
  <p:sldIdLst>
    <p:sldId id="256" r:id="rId2"/>
    <p:sldId id="308" r:id="rId3"/>
    <p:sldId id="286" r:id="rId4"/>
    <p:sldId id="314" r:id="rId5"/>
    <p:sldId id="287" r:id="rId6"/>
    <p:sldId id="258" r:id="rId7"/>
    <p:sldId id="257" r:id="rId8"/>
    <p:sldId id="260" r:id="rId9"/>
    <p:sldId id="290" r:id="rId10"/>
    <p:sldId id="300" r:id="rId11"/>
    <p:sldId id="302" r:id="rId12"/>
    <p:sldId id="303" r:id="rId13"/>
    <p:sldId id="304" r:id="rId14"/>
    <p:sldId id="305" r:id="rId15"/>
    <p:sldId id="288" r:id="rId16"/>
    <p:sldId id="309" r:id="rId17"/>
    <p:sldId id="310" r:id="rId18"/>
    <p:sldId id="311" r:id="rId19"/>
    <p:sldId id="313" r:id="rId20"/>
    <p:sldId id="312" r:id="rId21"/>
    <p:sldId id="307" r:id="rId22"/>
    <p:sldId id="295" r:id="rId23"/>
    <p:sldId id="296" r:id="rId24"/>
    <p:sldId id="316" r:id="rId25"/>
    <p:sldId id="315" r:id="rId26"/>
    <p:sldId id="299" r:id="rId2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32" autoAdjust="0"/>
    <p:restoredTop sz="94648"/>
  </p:normalViewPr>
  <p:slideViewPr>
    <p:cSldViewPr>
      <p:cViewPr varScale="1">
        <p:scale>
          <a:sx n="73" d="100"/>
          <a:sy n="73" d="100"/>
        </p:scale>
        <p:origin x="159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EFC3388-78D1-4F59-9F02-463F2120B72B}" type="datetimeFigureOut">
              <a:rPr lang="en-GB" smtClean="0"/>
              <a:t>28/09/2022</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4ED35A7-F454-45BB-B968-3148AD45DFA8}" type="slidenum">
              <a:rPr lang="en-GB" smtClean="0"/>
              <a:t>‹#›</a:t>
            </a:fld>
            <a:endParaRPr lang="en-GB"/>
          </a:p>
        </p:txBody>
      </p:sp>
    </p:spTree>
    <p:extLst>
      <p:ext uri="{BB962C8B-B14F-4D97-AF65-F5344CB8AC3E}">
        <p14:creationId xmlns:p14="http://schemas.microsoft.com/office/powerpoint/2010/main" val="1716953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16816C2-5826-4248-916A-137FB7E84BC4}" type="datetimeFigureOut">
              <a:rPr lang="en-GB" smtClean="0"/>
              <a:t>28/09/2022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EC14C6D-4D76-4355-A9A2-4145FAFAA9A3}" type="slidenum">
              <a:rPr lang="en-GB" smtClean="0"/>
              <a:t>‹#›</a:t>
            </a:fld>
            <a:endParaRPr lang="en-GB"/>
          </a:p>
        </p:txBody>
      </p:sp>
    </p:spTree>
    <p:extLst>
      <p:ext uri="{BB962C8B-B14F-4D97-AF65-F5344CB8AC3E}">
        <p14:creationId xmlns:p14="http://schemas.microsoft.com/office/powerpoint/2010/main" val="466737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C14C6D-4D76-4355-A9A2-4145FAFAA9A3}" type="slidenum">
              <a:rPr lang="en-GB" smtClean="0"/>
              <a:t>3</a:t>
            </a:fld>
            <a:endParaRPr lang="en-GB"/>
          </a:p>
        </p:txBody>
      </p:sp>
    </p:spTree>
    <p:extLst>
      <p:ext uri="{BB962C8B-B14F-4D97-AF65-F5344CB8AC3E}">
        <p14:creationId xmlns:p14="http://schemas.microsoft.com/office/powerpoint/2010/main" val="1292082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Books You Read to Me</a:t>
            </a:r>
          </a:p>
        </p:txBody>
      </p:sp>
      <p:sp>
        <p:nvSpPr>
          <p:cNvPr id="4" name="Slide Number Placeholder 3"/>
          <p:cNvSpPr>
            <a:spLocks noGrp="1"/>
          </p:cNvSpPr>
          <p:nvPr>
            <p:ph type="sldNum" sz="quarter" idx="5"/>
          </p:nvPr>
        </p:nvSpPr>
        <p:spPr/>
        <p:txBody>
          <a:bodyPr/>
          <a:lstStyle/>
          <a:p>
            <a:fld id="{0EC14C6D-4D76-4355-A9A2-4145FAFAA9A3}" type="slidenum">
              <a:rPr lang="en-GB" smtClean="0"/>
              <a:t>13</a:t>
            </a:fld>
            <a:endParaRPr lang="en-GB"/>
          </a:p>
        </p:txBody>
      </p:sp>
    </p:spTree>
    <p:extLst>
      <p:ext uri="{BB962C8B-B14F-4D97-AF65-F5344CB8AC3E}">
        <p14:creationId xmlns:p14="http://schemas.microsoft.com/office/powerpoint/2010/main" val="1364175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Books You Read to Me</a:t>
            </a:r>
          </a:p>
        </p:txBody>
      </p:sp>
      <p:sp>
        <p:nvSpPr>
          <p:cNvPr id="4" name="Slide Number Placeholder 3"/>
          <p:cNvSpPr>
            <a:spLocks noGrp="1"/>
          </p:cNvSpPr>
          <p:nvPr>
            <p:ph type="sldNum" sz="quarter" idx="5"/>
          </p:nvPr>
        </p:nvSpPr>
        <p:spPr/>
        <p:txBody>
          <a:bodyPr/>
          <a:lstStyle/>
          <a:p>
            <a:fld id="{0EC14C6D-4D76-4355-A9A2-4145FAFAA9A3}" type="slidenum">
              <a:rPr lang="en-GB" smtClean="0"/>
              <a:t>14</a:t>
            </a:fld>
            <a:endParaRPr lang="en-GB"/>
          </a:p>
        </p:txBody>
      </p:sp>
    </p:spTree>
    <p:extLst>
      <p:ext uri="{BB962C8B-B14F-4D97-AF65-F5344CB8AC3E}">
        <p14:creationId xmlns:p14="http://schemas.microsoft.com/office/powerpoint/2010/main" val="3868006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End of year – report</a:t>
            </a:r>
            <a:r>
              <a:rPr lang="en-GB" baseline="0" dirty="0"/>
              <a:t> to you whether or not met ELGs – Emerging or Expected</a:t>
            </a:r>
            <a:endParaRPr lang="en-GB" dirty="0"/>
          </a:p>
          <a:p>
            <a:r>
              <a:rPr lang="en-GB" dirty="0"/>
              <a:t>Within these styles of writing we starting to secure using capital letters, finger spaces and full stops in sentence writing. </a:t>
            </a:r>
          </a:p>
          <a:p>
            <a:endParaRPr lang="en-GB" dirty="0"/>
          </a:p>
          <a:p>
            <a:r>
              <a:rPr lang="en-GB" dirty="0"/>
              <a:t>show improvements we do this using Purple Pen. </a:t>
            </a:r>
          </a:p>
        </p:txBody>
      </p:sp>
      <p:sp>
        <p:nvSpPr>
          <p:cNvPr id="4" name="Slide Number Placeholder 3"/>
          <p:cNvSpPr>
            <a:spLocks noGrp="1"/>
          </p:cNvSpPr>
          <p:nvPr>
            <p:ph type="sldNum" sz="quarter" idx="5"/>
          </p:nvPr>
        </p:nvSpPr>
        <p:spPr/>
        <p:txBody>
          <a:bodyPr/>
          <a:lstStyle/>
          <a:p>
            <a:fld id="{0EC14C6D-4D76-4355-A9A2-4145FAFAA9A3}" type="slidenum">
              <a:rPr lang="en-GB" smtClean="0"/>
              <a:t>15</a:t>
            </a:fld>
            <a:endParaRPr lang="en-GB"/>
          </a:p>
        </p:txBody>
      </p:sp>
    </p:spTree>
    <p:extLst>
      <p:ext uri="{BB962C8B-B14F-4D97-AF65-F5344CB8AC3E}">
        <p14:creationId xmlns:p14="http://schemas.microsoft.com/office/powerpoint/2010/main" val="220396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show improvements we do this using Purple Pen.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C14C6D-4D76-4355-A9A2-4145FAFAA9A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5562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improvements we do this using Purple Pen.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C14C6D-4D76-4355-A9A2-4145FAFAA9A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9917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show improvements we do this using Purple Pen.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C14C6D-4D76-4355-A9A2-4145FAFAA9A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0826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show improvements we do this using Purple Pen.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C14C6D-4D76-4355-A9A2-4145FAFAA9A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2486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EC14C6D-4D76-4355-A9A2-4145FAFAA9A3}" type="slidenum">
              <a:rPr lang="en-GB" smtClean="0"/>
              <a:t>24</a:t>
            </a:fld>
            <a:endParaRPr lang="en-GB"/>
          </a:p>
        </p:txBody>
      </p:sp>
    </p:spTree>
    <p:extLst>
      <p:ext uri="{BB962C8B-B14F-4D97-AF65-F5344CB8AC3E}">
        <p14:creationId xmlns:p14="http://schemas.microsoft.com/office/powerpoint/2010/main" val="3220285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t>We want your children to become happy, confident and independent learners. who enjoy school and love learning. We want to give them strong foundations ready for moving into Year 1 and their time </a:t>
            </a:r>
            <a:r>
              <a:rPr lang="en-GB" altLang="en-US" sz="1200"/>
              <a:t>at school.</a:t>
            </a:r>
            <a:endParaRPr lang="en-GB" altLang="en-US" sz="1200" dirty="0"/>
          </a:p>
          <a:p>
            <a:endParaRPr lang="en-GB" dirty="0"/>
          </a:p>
        </p:txBody>
      </p:sp>
      <p:sp>
        <p:nvSpPr>
          <p:cNvPr id="4" name="Slide Number Placeholder 3"/>
          <p:cNvSpPr>
            <a:spLocks noGrp="1"/>
          </p:cNvSpPr>
          <p:nvPr>
            <p:ph type="sldNum" sz="quarter" idx="5"/>
          </p:nvPr>
        </p:nvSpPr>
        <p:spPr/>
        <p:txBody>
          <a:bodyPr/>
          <a:lstStyle/>
          <a:p>
            <a:fld id="{0EC14C6D-4D76-4355-A9A2-4145FAFAA9A3}" type="slidenum">
              <a:rPr lang="en-GB" smtClean="0"/>
              <a:t>26</a:t>
            </a:fld>
            <a:endParaRPr lang="en-GB"/>
          </a:p>
        </p:txBody>
      </p:sp>
    </p:spTree>
    <p:extLst>
      <p:ext uri="{BB962C8B-B14F-4D97-AF65-F5344CB8AC3E}">
        <p14:creationId xmlns:p14="http://schemas.microsoft.com/office/powerpoint/2010/main" val="691587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Unique child – likes/motivates/how</a:t>
            </a:r>
            <a:r>
              <a:rPr lang="en-GB" baseline="0" dirty="0"/>
              <a:t> we can help them</a:t>
            </a:r>
          </a:p>
          <a:p>
            <a:r>
              <a:rPr lang="en-GB" baseline="0" dirty="0"/>
              <a:t>Relationships with parents</a:t>
            </a:r>
          </a:p>
          <a:p>
            <a:r>
              <a:rPr lang="en-GB" baseline="0" dirty="0"/>
              <a:t>Assessing them – next steps, support</a:t>
            </a:r>
          </a:p>
          <a:p>
            <a:r>
              <a:rPr lang="en-GB" baseline="0" dirty="0"/>
              <a:t>Prime Areas and Specific areas	</a:t>
            </a:r>
            <a:endParaRPr lang="en-GB" dirty="0"/>
          </a:p>
        </p:txBody>
      </p:sp>
      <p:sp>
        <p:nvSpPr>
          <p:cNvPr id="4" name="Slide Number Placeholder 3"/>
          <p:cNvSpPr>
            <a:spLocks noGrp="1"/>
          </p:cNvSpPr>
          <p:nvPr>
            <p:ph type="sldNum" sz="quarter" idx="10"/>
          </p:nvPr>
        </p:nvSpPr>
        <p:spPr/>
        <p:txBody>
          <a:bodyPr/>
          <a:lstStyle/>
          <a:p>
            <a:fld id="{0EC14C6D-4D76-4355-A9A2-4145FAFAA9A3}" type="slidenum">
              <a:rPr lang="en-GB" smtClean="0"/>
              <a:t>4</a:t>
            </a:fld>
            <a:endParaRPr lang="en-GB"/>
          </a:p>
        </p:txBody>
      </p:sp>
    </p:spTree>
    <p:extLst>
      <p:ext uri="{BB962C8B-B14F-4D97-AF65-F5344CB8AC3E}">
        <p14:creationId xmlns:p14="http://schemas.microsoft.com/office/powerpoint/2010/main" val="3816938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Video link </a:t>
            </a:r>
            <a:r>
              <a:rPr lang="en-GB" baseline="0" dirty="0"/>
              <a:t> -  Why is reading so important?     Learn to read/read to learn    If </a:t>
            </a:r>
            <a:r>
              <a:rPr lang="en-GB" baseline="0" dirty="0" err="1"/>
              <a:t>chn</a:t>
            </a:r>
            <a:r>
              <a:rPr lang="en-GB" baseline="0" dirty="0"/>
              <a:t> can read by the age of 6 – they are much more likely to have future academic success.</a:t>
            </a:r>
          </a:p>
          <a:p>
            <a:r>
              <a:rPr lang="en-GB" b="1" u="sng" baseline="0" dirty="0"/>
              <a:t>Play video </a:t>
            </a:r>
            <a:r>
              <a:rPr lang="en-GB" baseline="0" dirty="0"/>
              <a:t>from </a:t>
            </a:r>
            <a:r>
              <a:rPr lang="en-GB" b="1" baseline="0" dirty="0"/>
              <a:t>8.24 – 10.52</a:t>
            </a:r>
            <a:endParaRPr lang="en-GB" b="1" dirty="0"/>
          </a:p>
        </p:txBody>
      </p:sp>
      <p:sp>
        <p:nvSpPr>
          <p:cNvPr id="4" name="Slide Number Placeholder 3"/>
          <p:cNvSpPr>
            <a:spLocks noGrp="1"/>
          </p:cNvSpPr>
          <p:nvPr>
            <p:ph type="sldNum" sz="quarter" idx="10"/>
          </p:nvPr>
        </p:nvSpPr>
        <p:spPr/>
        <p:txBody>
          <a:bodyPr/>
          <a:lstStyle/>
          <a:p>
            <a:fld id="{608762B8-E7E2-4B65-9A44-DFD452DA1FAF}" type="slidenum">
              <a:rPr lang="en-GB" smtClean="0"/>
              <a:t>5</a:t>
            </a:fld>
            <a:endParaRPr lang="en-GB"/>
          </a:p>
        </p:txBody>
      </p:sp>
    </p:spTree>
    <p:extLst>
      <p:ext uri="{BB962C8B-B14F-4D97-AF65-F5344CB8AC3E}">
        <p14:creationId xmlns:p14="http://schemas.microsoft.com/office/powerpoint/2010/main" val="4210977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simple view of reading is a scientific theory that a student's ability to understand written words depends on </a:t>
            </a:r>
            <a:r>
              <a:rPr lang="en-GB" sz="1200" b="1" i="0" u="sng" kern="1200" dirty="0">
                <a:solidFill>
                  <a:schemeClr val="tx1"/>
                </a:solidFill>
                <a:effectLst/>
                <a:latin typeface="+mn-lt"/>
                <a:ea typeface="+mn-ea"/>
                <a:cs typeface="+mn-cs"/>
              </a:rPr>
              <a:t>how well they sound out the words</a:t>
            </a:r>
            <a:r>
              <a:rPr lang="en-GB" sz="1200" b="0" i="0" kern="1200" dirty="0">
                <a:solidFill>
                  <a:schemeClr val="tx1"/>
                </a:solidFill>
                <a:effectLst/>
                <a:latin typeface="+mn-lt"/>
                <a:ea typeface="+mn-ea"/>
                <a:cs typeface="+mn-cs"/>
              </a:rPr>
              <a:t> and </a:t>
            </a:r>
            <a:r>
              <a:rPr lang="en-GB" sz="1200" b="1" i="0" u="sng" kern="1200" dirty="0">
                <a:solidFill>
                  <a:schemeClr val="tx1"/>
                </a:solidFill>
                <a:effectLst/>
                <a:latin typeface="+mn-lt"/>
                <a:ea typeface="+mn-ea"/>
                <a:cs typeface="+mn-cs"/>
              </a:rPr>
              <a:t>understand the meaning of those words</a:t>
            </a:r>
            <a:r>
              <a:rPr lang="en-GB" sz="1200" b="0" i="0" kern="1200" dirty="0">
                <a:solidFill>
                  <a:schemeClr val="tx1"/>
                </a:solidFill>
                <a:effectLst/>
                <a:latin typeface="+mn-lt"/>
                <a:ea typeface="+mn-ea"/>
                <a:cs typeface="+mn-cs"/>
              </a:rPr>
              <a:t>. </a:t>
            </a:r>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The</a:t>
            </a:r>
            <a:r>
              <a:rPr lang="en-GB" sz="1200" b="0" i="0" u="none" strike="noStrike" kern="1200" baseline="0" dirty="0">
                <a:solidFill>
                  <a:schemeClr val="tx1"/>
                </a:solidFill>
                <a:effectLst/>
                <a:latin typeface="+mn-lt"/>
                <a:ea typeface="+mn-ea"/>
                <a:cs typeface="+mn-cs"/>
              </a:rPr>
              <a:t> aim is for </a:t>
            </a:r>
            <a:r>
              <a:rPr lang="en-GB" sz="1200" b="1" i="0" u="sng" strike="noStrike" kern="1200" baseline="0" dirty="0">
                <a:solidFill>
                  <a:schemeClr val="tx1"/>
                </a:solidFill>
                <a:effectLst/>
                <a:latin typeface="+mn-lt"/>
                <a:ea typeface="+mn-ea"/>
                <a:cs typeface="+mn-cs"/>
              </a:rPr>
              <a:t>all</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chn</a:t>
            </a:r>
            <a:r>
              <a:rPr lang="en-GB" sz="1200" b="0" i="0" u="none" strike="noStrike" kern="1200" baseline="0" dirty="0">
                <a:solidFill>
                  <a:schemeClr val="tx1"/>
                </a:solidFill>
                <a:effectLst/>
                <a:latin typeface="+mn-lt"/>
                <a:ea typeface="+mn-ea"/>
                <a:cs typeface="+mn-cs"/>
              </a:rPr>
              <a:t> to be in the top right quadrant.</a:t>
            </a:r>
            <a:endParaRPr lang="en-GB" dirty="0"/>
          </a:p>
        </p:txBody>
      </p:sp>
      <p:sp>
        <p:nvSpPr>
          <p:cNvPr id="4" name="Slide Number Placeholder 3"/>
          <p:cNvSpPr>
            <a:spLocks noGrp="1"/>
          </p:cNvSpPr>
          <p:nvPr>
            <p:ph type="sldNum" sz="quarter" idx="10"/>
          </p:nvPr>
        </p:nvSpPr>
        <p:spPr/>
        <p:txBody>
          <a:bodyPr/>
          <a:lstStyle/>
          <a:p>
            <a:fld id="{608762B8-E7E2-4B65-9A44-DFD452DA1FAF}" type="slidenum">
              <a:rPr lang="en-GB" smtClean="0"/>
              <a:t>6</a:t>
            </a:fld>
            <a:endParaRPr lang="en-GB"/>
          </a:p>
        </p:txBody>
      </p:sp>
    </p:spTree>
    <p:extLst>
      <p:ext uri="{BB962C8B-B14F-4D97-AF65-F5344CB8AC3E}">
        <p14:creationId xmlns:p14="http://schemas.microsoft.com/office/powerpoint/2010/main" val="1981094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Scarborough's Rope captures the complexity of learning to read. </a:t>
            </a:r>
          </a:p>
          <a:p>
            <a:r>
              <a:rPr lang="en-GB" sz="1200" b="0" i="0" kern="1200" dirty="0">
                <a:solidFill>
                  <a:schemeClr val="tx1"/>
                </a:solidFill>
                <a:effectLst/>
                <a:latin typeface="+mn-lt"/>
                <a:ea typeface="+mn-ea"/>
                <a:cs typeface="+mn-cs"/>
              </a:rPr>
              <a:t>Scarborough's Reading Rope is </a:t>
            </a:r>
            <a:r>
              <a:rPr lang="en-GB" sz="1200" b="1" i="0" kern="1200" dirty="0">
                <a:solidFill>
                  <a:schemeClr val="tx1"/>
                </a:solidFill>
                <a:effectLst/>
                <a:latin typeface="+mn-lt"/>
                <a:ea typeface="+mn-ea"/>
                <a:cs typeface="+mn-cs"/>
              </a:rPr>
              <a:t>made up of </a:t>
            </a:r>
            <a:r>
              <a:rPr lang="en-GB" sz="1200" b="1" i="0" u="sng" kern="1200" dirty="0">
                <a:solidFill>
                  <a:schemeClr val="tx1"/>
                </a:solidFill>
                <a:effectLst/>
                <a:latin typeface="+mn-lt"/>
                <a:ea typeface="+mn-ea"/>
                <a:cs typeface="+mn-cs"/>
              </a:rPr>
              <a:t>lower</a:t>
            </a:r>
            <a:r>
              <a:rPr lang="en-GB" sz="1200" b="1" i="0" kern="1200" dirty="0">
                <a:solidFill>
                  <a:schemeClr val="tx1"/>
                </a:solidFill>
                <a:effectLst/>
                <a:latin typeface="+mn-lt"/>
                <a:ea typeface="+mn-ea"/>
                <a:cs typeface="+mn-cs"/>
              </a:rPr>
              <a:t> and </a:t>
            </a:r>
            <a:r>
              <a:rPr lang="en-GB" sz="1200" b="1" i="0" u="sng" kern="1200" dirty="0">
                <a:solidFill>
                  <a:schemeClr val="tx1"/>
                </a:solidFill>
                <a:effectLst/>
                <a:latin typeface="+mn-lt"/>
                <a:ea typeface="+mn-ea"/>
                <a:cs typeface="+mn-cs"/>
              </a:rPr>
              <a:t>upper</a:t>
            </a:r>
            <a:r>
              <a:rPr lang="en-GB" sz="1200" b="1" i="0" kern="1200" dirty="0">
                <a:solidFill>
                  <a:schemeClr val="tx1"/>
                </a:solidFill>
                <a:effectLst/>
                <a:latin typeface="+mn-lt"/>
                <a:ea typeface="+mn-ea"/>
                <a:cs typeface="+mn-cs"/>
              </a:rPr>
              <a:t> strands</a:t>
            </a:r>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When all of these component parts intertwine   -  it </a:t>
            </a:r>
            <a:r>
              <a:rPr lang="en-GB" sz="1200" b="1" i="0" u="sng" kern="1200" dirty="0">
                <a:solidFill>
                  <a:schemeClr val="tx1"/>
                </a:solidFill>
                <a:effectLst/>
                <a:latin typeface="+mn-lt"/>
                <a:ea typeface="+mn-ea"/>
                <a:cs typeface="+mn-cs"/>
              </a:rPr>
              <a:t>results in skilled reading </a:t>
            </a:r>
            <a:r>
              <a:rPr lang="en-GB" sz="1200" b="0" i="0" kern="1200" dirty="0">
                <a:solidFill>
                  <a:schemeClr val="tx1"/>
                </a:solidFill>
                <a:effectLst/>
                <a:latin typeface="+mn-lt"/>
                <a:ea typeface="+mn-ea"/>
                <a:cs typeface="+mn-cs"/>
              </a:rPr>
              <a:t>with </a:t>
            </a:r>
            <a:r>
              <a:rPr lang="en-GB" sz="1200" b="1" i="0" u="sng" kern="1200" dirty="0">
                <a:solidFill>
                  <a:schemeClr val="tx1"/>
                </a:solidFill>
                <a:effectLst/>
                <a:latin typeface="+mn-lt"/>
                <a:ea typeface="+mn-ea"/>
                <a:cs typeface="+mn-cs"/>
              </a:rPr>
              <a:t>accuracy, fluency, and strong comprehension</a:t>
            </a:r>
            <a:r>
              <a:rPr lang="en-GB" sz="1200" b="0" i="0" kern="1200" dirty="0">
                <a:solidFill>
                  <a:schemeClr val="tx1"/>
                </a:solidFill>
                <a:effectLst/>
                <a:latin typeface="+mn-lt"/>
                <a:ea typeface="+mn-ea"/>
                <a:cs typeface="+mn-cs"/>
              </a:rPr>
              <a:t>. </a:t>
            </a:r>
          </a:p>
          <a:p>
            <a:endParaRPr lang="en-GB" dirty="0"/>
          </a:p>
          <a:p>
            <a:r>
              <a:rPr lang="en-GB" b="1" u="sng" dirty="0"/>
              <a:t>From</a:t>
            </a:r>
            <a:r>
              <a:rPr lang="en-GB" b="1" u="sng" baseline="0" dirty="0"/>
              <a:t> Reading Framework</a:t>
            </a:r>
          </a:p>
          <a:p>
            <a:r>
              <a:rPr lang="en-GB" baseline="0" dirty="0"/>
              <a:t>“When children start learning to read, the number of words they can decode accurately is too limited to broaden their vocabulary. </a:t>
            </a:r>
          </a:p>
          <a:p>
            <a:r>
              <a:rPr lang="en-GB" baseline="0" dirty="0"/>
              <a:t>Their understanding of language should therefore be developed through their listening  and speaking while they are taught to decode.”</a:t>
            </a:r>
            <a:endParaRPr lang="en-GB" dirty="0"/>
          </a:p>
        </p:txBody>
      </p:sp>
      <p:sp>
        <p:nvSpPr>
          <p:cNvPr id="4" name="Slide Number Placeholder 3"/>
          <p:cNvSpPr>
            <a:spLocks noGrp="1"/>
          </p:cNvSpPr>
          <p:nvPr>
            <p:ph type="sldNum" sz="quarter" idx="10"/>
          </p:nvPr>
        </p:nvSpPr>
        <p:spPr/>
        <p:txBody>
          <a:bodyPr/>
          <a:lstStyle/>
          <a:p>
            <a:fld id="{608762B8-E7E2-4B65-9A44-DFD452DA1FAF}" type="slidenum">
              <a:rPr lang="en-GB" smtClean="0"/>
              <a:t>7</a:t>
            </a:fld>
            <a:endParaRPr lang="en-GB"/>
          </a:p>
        </p:txBody>
      </p:sp>
    </p:spTree>
    <p:extLst>
      <p:ext uri="{BB962C8B-B14F-4D97-AF65-F5344CB8AC3E}">
        <p14:creationId xmlns:p14="http://schemas.microsoft.com/office/powerpoint/2010/main" val="2274498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Books You Read to Me</a:t>
            </a:r>
          </a:p>
        </p:txBody>
      </p:sp>
      <p:sp>
        <p:nvSpPr>
          <p:cNvPr id="4" name="Slide Number Placeholder 3"/>
          <p:cNvSpPr>
            <a:spLocks noGrp="1"/>
          </p:cNvSpPr>
          <p:nvPr>
            <p:ph type="sldNum" sz="quarter" idx="5"/>
          </p:nvPr>
        </p:nvSpPr>
        <p:spPr/>
        <p:txBody>
          <a:bodyPr/>
          <a:lstStyle/>
          <a:p>
            <a:fld id="{0EC14C6D-4D76-4355-A9A2-4145FAFAA9A3}" type="slidenum">
              <a:rPr lang="en-GB" smtClean="0"/>
              <a:t>9</a:t>
            </a:fld>
            <a:endParaRPr lang="en-GB"/>
          </a:p>
        </p:txBody>
      </p:sp>
    </p:spTree>
    <p:extLst>
      <p:ext uri="{BB962C8B-B14F-4D97-AF65-F5344CB8AC3E}">
        <p14:creationId xmlns:p14="http://schemas.microsoft.com/office/powerpoint/2010/main" val="1003310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totally </a:t>
            </a:r>
            <a:r>
              <a:rPr lang="en-GB" dirty="0" err="1"/>
              <a:t>pawsome</a:t>
            </a:r>
            <a:r>
              <a:rPr lang="en-GB" dirty="0"/>
              <a:t> gang – Vocabulary Victor, Rex Retriever, Predicting Pip, Inference Iggy, Sequencing Suki</a:t>
            </a:r>
          </a:p>
        </p:txBody>
      </p:sp>
      <p:sp>
        <p:nvSpPr>
          <p:cNvPr id="4" name="Slide Number Placeholder 3"/>
          <p:cNvSpPr>
            <a:spLocks noGrp="1"/>
          </p:cNvSpPr>
          <p:nvPr>
            <p:ph type="sldNum" sz="quarter" idx="5"/>
          </p:nvPr>
        </p:nvSpPr>
        <p:spPr/>
        <p:txBody>
          <a:bodyPr/>
          <a:lstStyle/>
          <a:p>
            <a:fld id="{0EC14C6D-4D76-4355-A9A2-4145FAFAA9A3}" type="slidenum">
              <a:rPr lang="en-GB" smtClean="0"/>
              <a:t>10</a:t>
            </a:fld>
            <a:endParaRPr lang="en-GB"/>
          </a:p>
        </p:txBody>
      </p:sp>
    </p:spTree>
    <p:extLst>
      <p:ext uri="{BB962C8B-B14F-4D97-AF65-F5344CB8AC3E}">
        <p14:creationId xmlns:p14="http://schemas.microsoft.com/office/powerpoint/2010/main" val="4060805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Books You Read to Me</a:t>
            </a:r>
          </a:p>
        </p:txBody>
      </p:sp>
      <p:sp>
        <p:nvSpPr>
          <p:cNvPr id="4" name="Slide Number Placeholder 3"/>
          <p:cNvSpPr>
            <a:spLocks noGrp="1"/>
          </p:cNvSpPr>
          <p:nvPr>
            <p:ph type="sldNum" sz="quarter" idx="5"/>
          </p:nvPr>
        </p:nvSpPr>
        <p:spPr/>
        <p:txBody>
          <a:bodyPr/>
          <a:lstStyle/>
          <a:p>
            <a:fld id="{0EC14C6D-4D76-4355-A9A2-4145FAFAA9A3}" type="slidenum">
              <a:rPr lang="en-GB" smtClean="0"/>
              <a:t>11</a:t>
            </a:fld>
            <a:endParaRPr lang="en-GB"/>
          </a:p>
        </p:txBody>
      </p:sp>
    </p:spTree>
    <p:extLst>
      <p:ext uri="{BB962C8B-B14F-4D97-AF65-F5344CB8AC3E}">
        <p14:creationId xmlns:p14="http://schemas.microsoft.com/office/powerpoint/2010/main" val="98684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Books You Read to Me</a:t>
            </a:r>
          </a:p>
        </p:txBody>
      </p:sp>
      <p:sp>
        <p:nvSpPr>
          <p:cNvPr id="4" name="Slide Number Placeholder 3"/>
          <p:cNvSpPr>
            <a:spLocks noGrp="1"/>
          </p:cNvSpPr>
          <p:nvPr>
            <p:ph type="sldNum" sz="quarter" idx="5"/>
          </p:nvPr>
        </p:nvSpPr>
        <p:spPr/>
        <p:txBody>
          <a:bodyPr/>
          <a:lstStyle/>
          <a:p>
            <a:fld id="{0EC14C6D-4D76-4355-A9A2-4145FAFAA9A3}" type="slidenum">
              <a:rPr lang="en-GB" smtClean="0"/>
              <a:t>12</a:t>
            </a:fld>
            <a:endParaRPr lang="en-GB"/>
          </a:p>
        </p:txBody>
      </p:sp>
    </p:spTree>
    <p:extLst>
      <p:ext uri="{BB962C8B-B14F-4D97-AF65-F5344CB8AC3E}">
        <p14:creationId xmlns:p14="http://schemas.microsoft.com/office/powerpoint/2010/main" val="693137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B847769-C428-4E25-8B8B-94118F93774C}" type="datetimeFigureOut">
              <a:rPr lang="en-GB" smtClean="0"/>
              <a:pPr/>
              <a:t>28/09/2022</a:t>
            </a:fld>
            <a:endParaRPr lang="en-GB"/>
          </a:p>
        </p:txBody>
      </p:sp>
      <p:sp>
        <p:nvSpPr>
          <p:cNvPr id="8" name="Slide Number Placeholder 7"/>
          <p:cNvSpPr>
            <a:spLocks noGrp="1"/>
          </p:cNvSpPr>
          <p:nvPr>
            <p:ph type="sldNum" sz="quarter" idx="11"/>
          </p:nvPr>
        </p:nvSpPr>
        <p:spPr/>
        <p:txBody>
          <a:bodyPr/>
          <a:lstStyle/>
          <a:p>
            <a:fld id="{0A950E8C-68EB-4507-BC3B-312110EC31D0}" type="slidenum">
              <a:rPr lang="en-GB" smtClean="0"/>
              <a:pPr/>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847769-C428-4E25-8B8B-94118F93774C}" type="datetimeFigureOut">
              <a:rPr lang="en-GB" smtClean="0"/>
              <a:pPr/>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950E8C-68EB-4507-BC3B-312110EC31D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847769-C428-4E25-8B8B-94118F93774C}" type="datetimeFigureOut">
              <a:rPr lang="en-GB" smtClean="0"/>
              <a:pPr/>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950E8C-68EB-4507-BC3B-312110EC31D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847769-C428-4E25-8B8B-94118F93774C}" type="datetimeFigureOut">
              <a:rPr lang="en-GB" smtClean="0"/>
              <a:pPr/>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950E8C-68EB-4507-BC3B-312110EC31D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847769-C428-4E25-8B8B-94118F93774C}" type="datetimeFigureOut">
              <a:rPr lang="en-GB" smtClean="0"/>
              <a:pPr/>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950E8C-68EB-4507-BC3B-312110EC31D0}" type="slidenum">
              <a:rPr lang="en-GB" smtClean="0"/>
              <a:pPr/>
              <a:t>‹#›</a:t>
            </a:fld>
            <a:endParaRPr lang="en-GB"/>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847769-C428-4E25-8B8B-94118F93774C}" type="datetimeFigureOut">
              <a:rPr lang="en-GB" smtClean="0"/>
              <a:pPr/>
              <a:t>28/09/2022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950E8C-68EB-4507-BC3B-312110EC31D0}" type="slidenum">
              <a:rPr lang="en-GB" smtClean="0"/>
              <a:pPr/>
              <a:t>‹#›</a:t>
            </a:fld>
            <a:endParaRPr lang="en-GB"/>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B847769-C428-4E25-8B8B-94118F93774C}" type="datetimeFigureOut">
              <a:rPr lang="en-GB" smtClean="0"/>
              <a:pPr/>
              <a:t>28/09/2022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A950E8C-68EB-4507-BC3B-312110EC31D0}" type="slidenum">
              <a:rPr lang="en-GB" smtClean="0"/>
              <a:pPr/>
              <a:t>‹#›</a:t>
            </a:fld>
            <a:endParaRPr lang="en-GB"/>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847769-C428-4E25-8B8B-94118F93774C}" type="datetimeFigureOut">
              <a:rPr lang="en-GB" smtClean="0"/>
              <a:pPr/>
              <a:t>28/09/2022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A950E8C-68EB-4507-BC3B-312110EC31D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47769-C428-4E25-8B8B-94118F93774C}" type="datetimeFigureOut">
              <a:rPr lang="en-GB" smtClean="0"/>
              <a:pPr/>
              <a:t>28/09/2022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A950E8C-68EB-4507-BC3B-312110EC31D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847769-C428-4E25-8B8B-94118F93774C}" type="datetimeFigureOut">
              <a:rPr lang="en-GB" smtClean="0"/>
              <a:pPr/>
              <a:t>28/09/2022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950E8C-68EB-4507-BC3B-312110EC31D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847769-C428-4E25-8B8B-94118F93774C}" type="datetimeFigureOut">
              <a:rPr lang="en-GB" smtClean="0"/>
              <a:pPr/>
              <a:t>28/09/2022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950E8C-68EB-4507-BC3B-312110EC31D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4B847769-C428-4E25-8B8B-94118F93774C}" type="datetimeFigureOut">
              <a:rPr lang="en-GB" smtClean="0"/>
              <a:pPr/>
              <a:t>28/09/2022</a:t>
            </a:fld>
            <a:endParaRPr lang="en-GB"/>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GB"/>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A950E8C-68EB-4507-BC3B-312110EC31D0}" type="slidenum">
              <a:rPr lang="en-GB" smtClean="0"/>
              <a:pPr/>
              <a:t>‹#›</a:t>
            </a:fld>
            <a:endParaRPr lang="en-GB"/>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tiff"/><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8" Type="http://schemas.openxmlformats.org/officeDocument/2006/relationships/image" Target="https://image.shutterstock.com/image-photo/red-die-on-white-five-260nw-27724333.jpg" TargetMode="External"/><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https://media.4rgos.it/i/Argos/3342741_R_Z001A?w=750&amp;h=440&amp;qlt=70" TargetMode="External"/><Relationship Id="rId5" Type="http://schemas.openxmlformats.org/officeDocument/2006/relationships/image" Target="../media/image18.jpeg"/><Relationship Id="rId4" Type="http://schemas.openxmlformats.org/officeDocument/2006/relationships/image" Target="https://hillingdonlibraries.files.wordpress.com/2020/10/hands-five-fingers.j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LxU75zhNn0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b="1" dirty="0">
                <a:solidFill>
                  <a:srgbClr val="A50021"/>
                </a:solidFill>
                <a:latin typeface="+mj-lt"/>
              </a:rPr>
              <a:t>Newdigate </a:t>
            </a:r>
            <a:br>
              <a:rPr lang="en-GB" b="1" dirty="0">
                <a:solidFill>
                  <a:srgbClr val="A50021"/>
                </a:solidFill>
                <a:latin typeface="+mj-lt"/>
              </a:rPr>
            </a:br>
            <a:r>
              <a:rPr lang="en-GB" b="1" dirty="0">
                <a:solidFill>
                  <a:srgbClr val="A50021"/>
                </a:solidFill>
                <a:latin typeface="+mj-lt"/>
              </a:rPr>
              <a:t>C of E Infant School </a:t>
            </a:r>
          </a:p>
        </p:txBody>
      </p:sp>
      <p:sp>
        <p:nvSpPr>
          <p:cNvPr id="3" name="Subtitle 2"/>
          <p:cNvSpPr>
            <a:spLocks noGrp="1"/>
          </p:cNvSpPr>
          <p:nvPr>
            <p:ph type="subTitle" idx="1"/>
          </p:nvPr>
        </p:nvSpPr>
        <p:spPr/>
        <p:txBody>
          <a:bodyPr>
            <a:normAutofit lnSpcReduction="10000"/>
          </a:bodyPr>
          <a:lstStyle/>
          <a:p>
            <a:r>
              <a:rPr lang="en-GB" b="1" dirty="0">
                <a:solidFill>
                  <a:schemeClr val="tx1"/>
                </a:solidFill>
              </a:rPr>
              <a:t>September 2022</a:t>
            </a:r>
          </a:p>
          <a:p>
            <a:r>
              <a:rPr lang="en-GB" dirty="0">
                <a:solidFill>
                  <a:schemeClr val="tx1"/>
                </a:solidFill>
              </a:rPr>
              <a:t>‘</a:t>
            </a:r>
            <a:r>
              <a:rPr lang="en-GB" b="1" dirty="0">
                <a:solidFill>
                  <a:schemeClr val="tx1"/>
                </a:solidFill>
              </a:rPr>
              <a:t>Meet The Teacher: </a:t>
            </a:r>
            <a:r>
              <a:rPr lang="en-GB" dirty="0">
                <a:solidFill>
                  <a:schemeClr val="tx1"/>
                </a:solidFill>
              </a:rPr>
              <a:t>Information about learning and the curriculum.’ </a:t>
            </a:r>
          </a:p>
          <a:p>
            <a:endParaRPr lang="en-GB"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260648"/>
            <a:ext cx="11715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4058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20D7F-8224-42CA-81B0-D8F8D8FBB400}"/>
              </a:ext>
            </a:extLst>
          </p:cNvPr>
          <p:cNvSpPr>
            <a:spLocks noGrp="1"/>
          </p:cNvSpPr>
          <p:nvPr>
            <p:ph type="title"/>
          </p:nvPr>
        </p:nvSpPr>
        <p:spPr/>
        <p:txBody>
          <a:bodyPr/>
          <a:lstStyle/>
          <a:p>
            <a:r>
              <a:rPr lang="en-GB" b="1" dirty="0">
                <a:solidFill>
                  <a:srgbClr val="A50021"/>
                </a:solidFill>
              </a:rPr>
              <a:t>Reading Objectives</a:t>
            </a:r>
          </a:p>
        </p:txBody>
      </p:sp>
      <p:sp>
        <p:nvSpPr>
          <p:cNvPr id="3" name="Content Placeholder 2">
            <a:extLst>
              <a:ext uri="{FF2B5EF4-FFF2-40B4-BE49-F238E27FC236}">
                <a16:creationId xmlns:a16="http://schemas.microsoft.com/office/drawing/2014/main" id="{537BBAC4-CB25-465F-AF13-7190A17554D2}"/>
              </a:ext>
            </a:extLst>
          </p:cNvPr>
          <p:cNvSpPr>
            <a:spLocks noGrp="1"/>
          </p:cNvSpPr>
          <p:nvPr>
            <p:ph idx="1"/>
          </p:nvPr>
        </p:nvSpPr>
        <p:spPr/>
        <p:txBody>
          <a:bodyPr>
            <a:normAutofit/>
          </a:bodyPr>
          <a:lstStyle/>
          <a:p>
            <a:pPr marL="0" indent="0">
              <a:buNone/>
            </a:pPr>
            <a:r>
              <a:rPr lang="en-GB" sz="3200" dirty="0">
                <a:latin typeface="Century Gothic" panose="020B0502020202020204" pitchFamily="34" charset="0"/>
              </a:rPr>
              <a:t>During our whole class and small group reading we will be focusing on developing their: </a:t>
            </a:r>
          </a:p>
          <a:p>
            <a:r>
              <a:rPr lang="en-GB" sz="3200" dirty="0">
                <a:latin typeface="Century Gothic" panose="020B0502020202020204" pitchFamily="34" charset="0"/>
              </a:rPr>
              <a:t>Inference</a:t>
            </a:r>
          </a:p>
          <a:p>
            <a:r>
              <a:rPr lang="en-GB" sz="3200" dirty="0">
                <a:latin typeface="Century Gothic" panose="020B0502020202020204" pitchFamily="34" charset="0"/>
              </a:rPr>
              <a:t>Sequencing</a:t>
            </a:r>
          </a:p>
          <a:p>
            <a:r>
              <a:rPr lang="en-GB" sz="3200" dirty="0">
                <a:latin typeface="Century Gothic" panose="020B0502020202020204" pitchFamily="34" charset="0"/>
              </a:rPr>
              <a:t>Predicting</a:t>
            </a:r>
          </a:p>
          <a:p>
            <a:r>
              <a:rPr lang="en-GB" sz="3200" dirty="0">
                <a:latin typeface="Century Gothic" panose="020B0502020202020204" pitchFamily="34" charset="0"/>
              </a:rPr>
              <a:t>Vocabulary </a:t>
            </a:r>
          </a:p>
          <a:p>
            <a:r>
              <a:rPr lang="en-GB" sz="3200" dirty="0">
                <a:latin typeface="Century Gothic" panose="020B0502020202020204" pitchFamily="34" charset="0"/>
              </a:rPr>
              <a:t>Retrieving information</a:t>
            </a:r>
          </a:p>
          <a:p>
            <a:pPr marL="0" indent="0">
              <a:buNone/>
            </a:pPr>
            <a:endParaRPr lang="en-GB" dirty="0"/>
          </a:p>
        </p:txBody>
      </p:sp>
      <p:pic>
        <p:nvPicPr>
          <p:cNvPr id="4" name="Picture 3"/>
          <p:cNvPicPr>
            <a:picLocks noChangeAspect="1"/>
          </p:cNvPicPr>
          <p:nvPr/>
        </p:nvPicPr>
        <p:blipFill>
          <a:blip r:embed="rId3"/>
          <a:stretch>
            <a:fillRect/>
          </a:stretch>
        </p:blipFill>
        <p:spPr>
          <a:xfrm>
            <a:off x="4860032" y="2996952"/>
            <a:ext cx="3318247" cy="2305668"/>
          </a:xfrm>
          <a:prstGeom prst="rect">
            <a:avLst/>
          </a:prstGeom>
        </p:spPr>
      </p:pic>
    </p:spTree>
    <p:extLst>
      <p:ext uri="{BB962C8B-B14F-4D97-AF65-F5344CB8AC3E}">
        <p14:creationId xmlns:p14="http://schemas.microsoft.com/office/powerpoint/2010/main" val="2196180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20D7F-8224-42CA-81B0-D8F8D8FBB400}"/>
              </a:ext>
            </a:extLst>
          </p:cNvPr>
          <p:cNvSpPr>
            <a:spLocks noGrp="1"/>
          </p:cNvSpPr>
          <p:nvPr>
            <p:ph type="title"/>
          </p:nvPr>
        </p:nvSpPr>
        <p:spPr>
          <a:xfrm>
            <a:off x="457200" y="0"/>
            <a:ext cx="8229600" cy="1196752"/>
          </a:xfrm>
        </p:spPr>
        <p:txBody>
          <a:bodyPr/>
          <a:lstStyle/>
          <a:p>
            <a:r>
              <a:rPr lang="en-GB" b="1" dirty="0">
                <a:solidFill>
                  <a:srgbClr val="A50021"/>
                </a:solidFill>
              </a:rPr>
              <a:t>Phonics</a:t>
            </a:r>
          </a:p>
        </p:txBody>
      </p:sp>
      <p:sp>
        <p:nvSpPr>
          <p:cNvPr id="3" name="Content Placeholder 2">
            <a:extLst>
              <a:ext uri="{FF2B5EF4-FFF2-40B4-BE49-F238E27FC236}">
                <a16:creationId xmlns:a16="http://schemas.microsoft.com/office/drawing/2014/main" id="{537BBAC4-CB25-465F-AF13-7190A17554D2}"/>
              </a:ext>
            </a:extLst>
          </p:cNvPr>
          <p:cNvSpPr>
            <a:spLocks noGrp="1"/>
          </p:cNvSpPr>
          <p:nvPr>
            <p:ph idx="1"/>
          </p:nvPr>
        </p:nvSpPr>
        <p:spPr>
          <a:xfrm>
            <a:off x="438536" y="1216208"/>
            <a:ext cx="8229600" cy="4525963"/>
          </a:xfrm>
        </p:spPr>
        <p:txBody>
          <a:bodyPr>
            <a:normAutofit/>
          </a:bodyPr>
          <a:lstStyle/>
          <a:p>
            <a:pPr marL="0" indent="0">
              <a:buNone/>
            </a:pPr>
            <a:r>
              <a:rPr lang="en-GB" dirty="0"/>
              <a:t>We use a synthetic phonics programme to teach reading called ’Read Write Inc’ by Ruth Miskin.</a:t>
            </a:r>
          </a:p>
          <a:p>
            <a:pPr marL="0" indent="0">
              <a:buNone/>
            </a:pPr>
            <a:r>
              <a:rPr lang="en-GB" dirty="0"/>
              <a:t>‘RWI’ is a method of teaching reading centred around learning the sounds of the letters (phonics) and then blending them together to read words.  </a:t>
            </a:r>
          </a:p>
          <a:p>
            <a:pPr marL="0" indent="0">
              <a:buNone/>
            </a:pPr>
            <a:endParaRPr lang="en-GB" dirty="0"/>
          </a:p>
          <a:p>
            <a:pPr marL="0" indent="0">
              <a:buNone/>
            </a:pPr>
            <a:r>
              <a:rPr lang="en-GB" dirty="0"/>
              <a:t>The children also learn to break down words into individual sounds in order to write them.  </a:t>
            </a:r>
          </a:p>
          <a:p>
            <a:endParaRPr lang="en-GB" sz="1800" dirty="0"/>
          </a:p>
        </p:txBody>
      </p:sp>
      <p:pic>
        <p:nvPicPr>
          <p:cNvPr id="4" name="Picture 3" descr="Screen Shot 2014-08-01 at 16.19.54.png">
            <a:extLst>
              <a:ext uri="{FF2B5EF4-FFF2-40B4-BE49-F238E27FC236}">
                <a16:creationId xmlns:a16="http://schemas.microsoft.com/office/drawing/2014/main" id="{E1A0395B-3E4E-8645-89D7-169C75860D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4722298"/>
            <a:ext cx="1995686" cy="198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8287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20D7F-8224-42CA-81B0-D8F8D8FBB400}"/>
              </a:ext>
            </a:extLst>
          </p:cNvPr>
          <p:cNvSpPr>
            <a:spLocks noGrp="1"/>
          </p:cNvSpPr>
          <p:nvPr>
            <p:ph type="title"/>
          </p:nvPr>
        </p:nvSpPr>
        <p:spPr>
          <a:xfrm>
            <a:off x="457200" y="0"/>
            <a:ext cx="8229600" cy="1196752"/>
          </a:xfrm>
        </p:spPr>
        <p:txBody>
          <a:bodyPr/>
          <a:lstStyle/>
          <a:p>
            <a:r>
              <a:rPr lang="en-GB" b="1" dirty="0">
                <a:solidFill>
                  <a:srgbClr val="A50021"/>
                </a:solidFill>
              </a:rPr>
              <a:t>Phonics</a:t>
            </a:r>
          </a:p>
        </p:txBody>
      </p:sp>
      <p:sp>
        <p:nvSpPr>
          <p:cNvPr id="3" name="Content Placeholder 2">
            <a:extLst>
              <a:ext uri="{FF2B5EF4-FFF2-40B4-BE49-F238E27FC236}">
                <a16:creationId xmlns:a16="http://schemas.microsoft.com/office/drawing/2014/main" id="{537BBAC4-CB25-465F-AF13-7190A17554D2}"/>
              </a:ext>
            </a:extLst>
          </p:cNvPr>
          <p:cNvSpPr>
            <a:spLocks noGrp="1"/>
          </p:cNvSpPr>
          <p:nvPr>
            <p:ph idx="1"/>
          </p:nvPr>
        </p:nvSpPr>
        <p:spPr>
          <a:xfrm>
            <a:off x="438536" y="1412776"/>
            <a:ext cx="8229600" cy="4525963"/>
          </a:xfrm>
        </p:spPr>
        <p:txBody>
          <a:bodyPr>
            <a:normAutofit/>
          </a:bodyPr>
          <a:lstStyle/>
          <a:p>
            <a:pPr marL="457200">
              <a:lnSpc>
                <a:spcPct val="95000"/>
              </a:lnSpc>
              <a:spcAft>
                <a:spcPts val="1000"/>
              </a:spcAft>
            </a:pPr>
            <a:r>
              <a:rPr lang="en-GB" altLang="x-none" sz="1800" dirty="0">
                <a:solidFill>
                  <a:srgbClr val="FF0000"/>
                </a:solidFill>
                <a:ea typeface="Calibri" charset="0"/>
                <a:cs typeface="Times New Roman" charset="0"/>
              </a:rPr>
              <a:t>Phoneme </a:t>
            </a:r>
            <a:r>
              <a:rPr lang="en-GB" altLang="x-none" sz="1800" dirty="0">
                <a:ea typeface="Calibri" charset="0"/>
                <a:cs typeface="Times New Roman" charset="0"/>
              </a:rPr>
              <a:t>– spoken sounds – there are about 44 in the English language</a:t>
            </a:r>
          </a:p>
          <a:p>
            <a:pPr marL="457200">
              <a:lnSpc>
                <a:spcPct val="95000"/>
              </a:lnSpc>
              <a:spcAft>
                <a:spcPts val="1000"/>
              </a:spcAft>
            </a:pPr>
            <a:r>
              <a:rPr lang="en-GB" altLang="x-none" sz="1800" dirty="0">
                <a:solidFill>
                  <a:srgbClr val="FF0000"/>
                </a:solidFill>
                <a:ea typeface="Calibri" charset="0"/>
                <a:cs typeface="Times New Roman" charset="0"/>
              </a:rPr>
              <a:t>Grapheme </a:t>
            </a:r>
            <a:r>
              <a:rPr lang="en-GB" altLang="x-none" sz="1800" dirty="0">
                <a:ea typeface="Calibri" charset="0"/>
                <a:cs typeface="Times New Roman" charset="0"/>
              </a:rPr>
              <a:t>– how we write each of the spoken sounds </a:t>
            </a:r>
            <a:r>
              <a:rPr lang="en-GB" altLang="x-none" sz="1800" dirty="0" err="1">
                <a:ea typeface="Calibri" charset="0"/>
                <a:cs typeface="Times New Roman" charset="0"/>
              </a:rPr>
              <a:t>e.g</a:t>
            </a:r>
            <a:r>
              <a:rPr lang="en-GB" altLang="x-none" sz="1800" dirty="0">
                <a:ea typeface="Calibri" charset="0"/>
                <a:cs typeface="Times New Roman" charset="0"/>
              </a:rPr>
              <a:t> the spoken sounds ‘f’ is written using the graphemes f, ff, ph.</a:t>
            </a:r>
          </a:p>
          <a:p>
            <a:pPr marL="457200">
              <a:lnSpc>
                <a:spcPct val="95000"/>
              </a:lnSpc>
              <a:spcAft>
                <a:spcPts val="1000"/>
              </a:spcAft>
            </a:pPr>
            <a:r>
              <a:rPr lang="en-GB" altLang="x-none" sz="1800" dirty="0">
                <a:solidFill>
                  <a:srgbClr val="FF0000"/>
                </a:solidFill>
                <a:ea typeface="Calibri" charset="0"/>
                <a:cs typeface="Times New Roman" charset="0"/>
              </a:rPr>
              <a:t>Red words </a:t>
            </a:r>
            <a:r>
              <a:rPr lang="en-GB" altLang="x-none" sz="1800" dirty="0">
                <a:ea typeface="Calibri" charset="0"/>
                <a:cs typeface="Times New Roman" charset="0"/>
              </a:rPr>
              <a:t>– words that cannot be sounded out until the sound has been covered or use uncommon sound patterns e.g. come, you, was.  We also call these ‘tricky words’.  </a:t>
            </a:r>
          </a:p>
        </p:txBody>
      </p:sp>
      <p:pic>
        <p:nvPicPr>
          <p:cNvPr id="6" name="Picture 2" descr="Read Write Inc. Pink Red, Green and Power Word Cards | Teaching Resources">
            <a:extLst>
              <a:ext uri="{FF2B5EF4-FFF2-40B4-BE49-F238E27FC236}">
                <a16:creationId xmlns:a16="http://schemas.microsoft.com/office/drawing/2014/main" id="{8FA9A70C-B61D-3E4F-A624-7DE1730621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7189" y="3675757"/>
            <a:ext cx="3181035" cy="22468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descr="Screen Shot 2014-08-12 at 16.26.47.png">
            <a:extLst>
              <a:ext uri="{FF2B5EF4-FFF2-40B4-BE49-F238E27FC236}">
                <a16:creationId xmlns:a16="http://schemas.microsoft.com/office/drawing/2014/main" id="{88B7F2CD-1A09-6044-A1CC-41FB69C073C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5052" y="58297"/>
            <a:ext cx="1284413" cy="115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6273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20D7F-8224-42CA-81B0-D8F8D8FBB400}"/>
              </a:ext>
            </a:extLst>
          </p:cNvPr>
          <p:cNvSpPr>
            <a:spLocks noGrp="1"/>
          </p:cNvSpPr>
          <p:nvPr>
            <p:ph type="title"/>
          </p:nvPr>
        </p:nvSpPr>
        <p:spPr>
          <a:xfrm>
            <a:off x="457200" y="0"/>
            <a:ext cx="8229600" cy="1196752"/>
          </a:xfrm>
        </p:spPr>
        <p:txBody>
          <a:bodyPr/>
          <a:lstStyle/>
          <a:p>
            <a:r>
              <a:rPr lang="en-GB" b="1" dirty="0">
                <a:solidFill>
                  <a:srgbClr val="A50021"/>
                </a:solidFill>
              </a:rPr>
              <a:t>Phonics</a:t>
            </a:r>
          </a:p>
        </p:txBody>
      </p:sp>
      <p:sp>
        <p:nvSpPr>
          <p:cNvPr id="3" name="Content Placeholder 2">
            <a:extLst>
              <a:ext uri="{FF2B5EF4-FFF2-40B4-BE49-F238E27FC236}">
                <a16:creationId xmlns:a16="http://schemas.microsoft.com/office/drawing/2014/main" id="{537BBAC4-CB25-465F-AF13-7190A17554D2}"/>
              </a:ext>
            </a:extLst>
          </p:cNvPr>
          <p:cNvSpPr>
            <a:spLocks noGrp="1"/>
          </p:cNvSpPr>
          <p:nvPr>
            <p:ph idx="1"/>
          </p:nvPr>
        </p:nvSpPr>
        <p:spPr>
          <a:xfrm>
            <a:off x="438536" y="1216208"/>
            <a:ext cx="8381936" cy="5309136"/>
          </a:xfrm>
        </p:spPr>
        <p:txBody>
          <a:bodyPr>
            <a:normAutofit/>
          </a:bodyPr>
          <a:lstStyle/>
          <a:p>
            <a:pPr marL="457200">
              <a:lnSpc>
                <a:spcPct val="95000"/>
              </a:lnSpc>
              <a:spcAft>
                <a:spcPts val="1000"/>
              </a:spcAft>
            </a:pPr>
            <a:r>
              <a:rPr lang="en-GB" altLang="x-none" sz="1800" dirty="0">
                <a:solidFill>
                  <a:srgbClr val="FF0000"/>
                </a:solidFill>
                <a:ea typeface="Calibri" charset="0"/>
                <a:cs typeface="Times New Roman" charset="0"/>
              </a:rPr>
              <a:t>Fred talk </a:t>
            </a:r>
            <a:r>
              <a:rPr lang="en-GB" altLang="x-none" sz="1800" dirty="0">
                <a:ea typeface="Calibri" charset="0"/>
                <a:cs typeface="Times New Roman" charset="0"/>
              </a:rPr>
              <a:t>– (Fred is the frog) he can only talk in sounds e.g. </a:t>
            </a:r>
            <a:r>
              <a:rPr lang="en-GB" altLang="x-none" sz="1800" dirty="0" err="1">
                <a:ea typeface="Calibri" charset="0"/>
                <a:cs typeface="Times New Roman" charset="0"/>
              </a:rPr>
              <a:t>sh</a:t>
            </a:r>
            <a:r>
              <a:rPr lang="en-GB" altLang="x-none" sz="1800" dirty="0">
                <a:ea typeface="Calibri" charset="0"/>
                <a:cs typeface="Times New Roman" charset="0"/>
              </a:rPr>
              <a:t>-o-p</a:t>
            </a:r>
          </a:p>
          <a:p>
            <a:pPr marL="457200">
              <a:lnSpc>
                <a:spcPct val="95000"/>
              </a:lnSpc>
              <a:spcAft>
                <a:spcPts val="1000"/>
              </a:spcAft>
            </a:pPr>
            <a:r>
              <a:rPr lang="en-GB" altLang="x-none" sz="1800" dirty="0">
                <a:solidFill>
                  <a:srgbClr val="FF0000"/>
                </a:solidFill>
                <a:ea typeface="Calibri" charset="0"/>
                <a:cs typeface="Times New Roman" charset="0"/>
              </a:rPr>
              <a:t>Green Fred words </a:t>
            </a:r>
            <a:r>
              <a:rPr lang="en-GB" altLang="x-none" sz="1800" dirty="0">
                <a:ea typeface="Calibri" charset="0"/>
                <a:cs typeface="Times New Roman" charset="0"/>
              </a:rPr>
              <a:t>– words that can be read out loud using our phonics.   First we spot the ‘special friends’ then ‘Fred talk’ before we ‘say the word’ by blending the sounds together. </a:t>
            </a:r>
          </a:p>
          <a:p>
            <a:pPr marL="400050" indent="-285750">
              <a:lnSpc>
                <a:spcPct val="95000"/>
              </a:lnSpc>
              <a:spcAft>
                <a:spcPts val="1000"/>
              </a:spcAft>
            </a:pPr>
            <a:r>
              <a:rPr lang="en-GB" altLang="x-none" sz="1800" dirty="0">
                <a:solidFill>
                  <a:srgbClr val="FF0000"/>
                </a:solidFill>
                <a:ea typeface="Calibri" charset="0"/>
                <a:cs typeface="Times New Roman" charset="0"/>
              </a:rPr>
              <a:t>Fred in your head </a:t>
            </a:r>
            <a:r>
              <a:rPr lang="en-GB" altLang="x-none" sz="1800" dirty="0">
                <a:ea typeface="Calibri" charset="0"/>
                <a:cs typeface="Times New Roman" charset="0"/>
              </a:rPr>
              <a:t>– silently look for ‘special friends’, then ‘Fred talk’ before saying the word out loud.</a:t>
            </a:r>
          </a:p>
          <a:p>
            <a:pPr marL="400050" indent="-285750">
              <a:lnSpc>
                <a:spcPct val="95000"/>
              </a:lnSpc>
              <a:spcAft>
                <a:spcPts val="1000"/>
              </a:spcAft>
            </a:pPr>
            <a:r>
              <a:rPr lang="en-GB" altLang="x-none" sz="1800" dirty="0">
                <a:solidFill>
                  <a:srgbClr val="FF0000"/>
                </a:solidFill>
                <a:ea typeface="Calibri" charset="0"/>
                <a:cs typeface="Times New Roman" charset="0"/>
              </a:rPr>
              <a:t>Speedy reading </a:t>
            </a:r>
            <a:r>
              <a:rPr lang="en-GB" altLang="x-none" sz="1800" dirty="0">
                <a:ea typeface="Calibri" charset="0"/>
                <a:cs typeface="Times New Roman" charset="0"/>
              </a:rPr>
              <a:t>– reading green words on sight</a:t>
            </a:r>
          </a:p>
          <a:p>
            <a:pPr marL="114300" indent="0">
              <a:lnSpc>
                <a:spcPct val="95000"/>
              </a:lnSpc>
              <a:spcAft>
                <a:spcPts val="1000"/>
              </a:spcAft>
              <a:buNone/>
            </a:pPr>
            <a:endParaRPr lang="en-GB" altLang="x-none" sz="1800" dirty="0">
              <a:solidFill>
                <a:srgbClr val="FF0000"/>
              </a:solidFill>
              <a:ea typeface="Calibri" charset="0"/>
              <a:cs typeface="Times New Roman" charset="0"/>
            </a:endParaRPr>
          </a:p>
          <a:p>
            <a:pPr marL="114300" indent="0">
              <a:lnSpc>
                <a:spcPct val="95000"/>
              </a:lnSpc>
              <a:spcAft>
                <a:spcPts val="1000"/>
              </a:spcAft>
              <a:buNone/>
            </a:pPr>
            <a:endParaRPr lang="en-GB" altLang="x-none" sz="1800" dirty="0">
              <a:solidFill>
                <a:srgbClr val="FF0000"/>
              </a:solidFill>
              <a:ea typeface="Calibri" charset="0"/>
              <a:cs typeface="Times New Roman" charset="0"/>
            </a:endParaRPr>
          </a:p>
          <a:p>
            <a:pPr marL="400050" indent="-285750">
              <a:lnSpc>
                <a:spcPct val="95000"/>
              </a:lnSpc>
              <a:spcAft>
                <a:spcPts val="1000"/>
              </a:spcAft>
            </a:pPr>
            <a:r>
              <a:rPr lang="en-GB" altLang="x-none" sz="1800" dirty="0">
                <a:solidFill>
                  <a:srgbClr val="FF0000"/>
                </a:solidFill>
                <a:ea typeface="Calibri" charset="0"/>
                <a:cs typeface="Times New Roman" charset="0"/>
              </a:rPr>
              <a:t>Nonsense words </a:t>
            </a:r>
            <a:r>
              <a:rPr lang="en-GB" altLang="x-none" sz="1800" dirty="0">
                <a:ea typeface="Calibri" charset="0"/>
                <a:cs typeface="Times New Roman" charset="0"/>
              </a:rPr>
              <a:t>– </a:t>
            </a:r>
            <a:r>
              <a:rPr lang="en-GB" sz="1800" dirty="0"/>
              <a:t>fluency measures a child's ability to decode individual phonemes and then blend them together to read. By using nonsense words, we can find out whether a child knows the most common sound for letters (letter–sound correspondence) and whether a child can blend the sounds to read words they have never seen before.</a:t>
            </a:r>
            <a:endParaRPr lang="en-GB" altLang="x-none" sz="1800" dirty="0">
              <a:ea typeface="Calibri" charset="0"/>
              <a:cs typeface="Times New Roman" charset="0"/>
            </a:endParaRPr>
          </a:p>
          <a:p>
            <a:pPr marL="114300" indent="0">
              <a:lnSpc>
                <a:spcPct val="95000"/>
              </a:lnSpc>
              <a:spcAft>
                <a:spcPts val="1000"/>
              </a:spcAft>
              <a:buNone/>
            </a:pPr>
            <a:endParaRPr lang="en-GB" altLang="x-none" sz="1800" dirty="0">
              <a:ea typeface="Calibri" charset="0"/>
              <a:cs typeface="Times New Roman" charset="0"/>
            </a:endParaRPr>
          </a:p>
          <a:p>
            <a:pPr marL="114300" indent="0">
              <a:lnSpc>
                <a:spcPct val="95000"/>
              </a:lnSpc>
              <a:spcAft>
                <a:spcPts val="1000"/>
              </a:spcAft>
              <a:buNone/>
            </a:pPr>
            <a:endParaRPr lang="en-GB" altLang="x-none" sz="1800" dirty="0">
              <a:ea typeface="Calibri" charset="0"/>
              <a:cs typeface="Times New Roman" charset="0"/>
            </a:endParaRPr>
          </a:p>
          <a:p>
            <a:endParaRPr lang="en-GB" sz="1800" dirty="0"/>
          </a:p>
        </p:txBody>
      </p:sp>
      <p:pic>
        <p:nvPicPr>
          <p:cNvPr id="7" name="Picture 1" descr="Screen Shot 2014-08-12 at 16.26.47.png">
            <a:extLst>
              <a:ext uri="{FF2B5EF4-FFF2-40B4-BE49-F238E27FC236}">
                <a16:creationId xmlns:a16="http://schemas.microsoft.com/office/drawing/2014/main" id="{88B7F2CD-1A09-6044-A1CC-41FB69C073C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48569"/>
            <a:ext cx="1284413" cy="115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Blog Archives">
            <a:extLst>
              <a:ext uri="{FF2B5EF4-FFF2-40B4-BE49-F238E27FC236}">
                <a16:creationId xmlns:a16="http://schemas.microsoft.com/office/drawing/2014/main" id="{900546FB-99BC-C444-B7EE-3060E5A18C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0312" y="3645024"/>
            <a:ext cx="4133369" cy="9601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4069D04-F90E-6048-97B6-B673B35056FE}"/>
              </a:ext>
            </a:extLst>
          </p:cNvPr>
          <p:cNvPicPr>
            <a:picLocks noChangeAspect="1"/>
          </p:cNvPicPr>
          <p:nvPr/>
        </p:nvPicPr>
        <p:blipFill>
          <a:blip r:embed="rId5"/>
          <a:stretch>
            <a:fillRect/>
          </a:stretch>
        </p:blipFill>
        <p:spPr>
          <a:xfrm>
            <a:off x="5718864" y="6045346"/>
            <a:ext cx="3216701" cy="1528169"/>
          </a:xfrm>
          <a:prstGeom prst="rect">
            <a:avLst/>
          </a:prstGeom>
        </p:spPr>
      </p:pic>
    </p:spTree>
    <p:extLst>
      <p:ext uri="{BB962C8B-B14F-4D97-AF65-F5344CB8AC3E}">
        <p14:creationId xmlns:p14="http://schemas.microsoft.com/office/powerpoint/2010/main" val="823756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20D7F-8224-42CA-81B0-D8F8D8FBB400}"/>
              </a:ext>
            </a:extLst>
          </p:cNvPr>
          <p:cNvSpPr>
            <a:spLocks noGrp="1"/>
          </p:cNvSpPr>
          <p:nvPr>
            <p:ph type="title"/>
          </p:nvPr>
        </p:nvSpPr>
        <p:spPr>
          <a:xfrm>
            <a:off x="457200" y="0"/>
            <a:ext cx="8229600" cy="1196752"/>
          </a:xfrm>
        </p:spPr>
        <p:txBody>
          <a:bodyPr/>
          <a:lstStyle/>
          <a:p>
            <a:r>
              <a:rPr lang="en-GB" b="1" dirty="0">
                <a:solidFill>
                  <a:srgbClr val="A50021"/>
                </a:solidFill>
              </a:rPr>
              <a:t>National Phonics Check</a:t>
            </a:r>
          </a:p>
        </p:txBody>
      </p:sp>
      <p:sp>
        <p:nvSpPr>
          <p:cNvPr id="3" name="Content Placeholder 2">
            <a:extLst>
              <a:ext uri="{FF2B5EF4-FFF2-40B4-BE49-F238E27FC236}">
                <a16:creationId xmlns:a16="http://schemas.microsoft.com/office/drawing/2014/main" id="{537BBAC4-CB25-465F-AF13-7190A17554D2}"/>
              </a:ext>
            </a:extLst>
          </p:cNvPr>
          <p:cNvSpPr>
            <a:spLocks noGrp="1"/>
          </p:cNvSpPr>
          <p:nvPr>
            <p:ph idx="1"/>
          </p:nvPr>
        </p:nvSpPr>
        <p:spPr>
          <a:xfrm>
            <a:off x="457200" y="1988840"/>
            <a:ext cx="8381936" cy="4661064"/>
          </a:xfrm>
        </p:spPr>
        <p:txBody>
          <a:bodyPr>
            <a:normAutofit/>
          </a:bodyPr>
          <a:lstStyle/>
          <a:p>
            <a:pPr marL="457200" indent="-457200">
              <a:buFont typeface="Arial" charset="0"/>
              <a:buChar char="•"/>
            </a:pPr>
            <a:r>
              <a:rPr lang="en-GB" altLang="x-none" sz="1800" dirty="0"/>
              <a:t>The National phonics screening check is a statutory assessment that was introduced in 2012 to all Year 1 pupils.</a:t>
            </a:r>
          </a:p>
          <a:p>
            <a:pPr marL="457200" indent="-457200">
              <a:buFont typeface="Arial" charset="0"/>
              <a:buChar char="•"/>
            </a:pPr>
            <a:r>
              <a:rPr lang="en-GB" altLang="x-none" sz="1800" dirty="0"/>
              <a:t>All year 1 pupils will take the phonics screening check in the Summer term. </a:t>
            </a:r>
            <a:r>
              <a:rPr lang="en-GB" altLang="x-none" sz="1800" i="1" dirty="0">
                <a:solidFill>
                  <a:srgbClr val="FF0000"/>
                </a:solidFill>
              </a:rPr>
              <a:t> </a:t>
            </a:r>
          </a:p>
          <a:p>
            <a:pPr marL="457200" indent="-457200">
              <a:buFont typeface="Arial" charset="0"/>
              <a:buChar char="•"/>
            </a:pPr>
            <a:r>
              <a:rPr lang="en-GB" altLang="x-none" sz="1800" dirty="0"/>
              <a:t>It comprises of a list of 40 words; 20 real words and 20 nonsense words. </a:t>
            </a:r>
          </a:p>
          <a:p>
            <a:pPr marL="457200" indent="-457200">
              <a:buFont typeface="Arial" charset="0"/>
              <a:buChar char="•"/>
            </a:pPr>
            <a:r>
              <a:rPr lang="en-GB" altLang="x-none" sz="1800" dirty="0"/>
              <a:t>It will assess phonics skills and knowledge learnt through reception and year 1.</a:t>
            </a:r>
          </a:p>
          <a:p>
            <a:pPr marL="457200" indent="-457200">
              <a:buFont typeface="Arial" charset="0"/>
              <a:buChar char="•"/>
            </a:pPr>
            <a:r>
              <a:rPr lang="en-GB" altLang="x-none" sz="1800" dirty="0"/>
              <a:t>Your child will read the test in a one to one situation. They will read up to 4 words per page and they will probably do the check in 10‐15 minutes. They will be asked to ‘sound out’ a word and blend the sounds together to read the word. The children have plenty of exposure to nonsense words so they are well prepared for the test.</a:t>
            </a:r>
          </a:p>
          <a:p>
            <a:pPr marL="114300" indent="0">
              <a:lnSpc>
                <a:spcPct val="95000"/>
              </a:lnSpc>
              <a:spcAft>
                <a:spcPts val="1000"/>
              </a:spcAft>
              <a:buNone/>
            </a:pPr>
            <a:endParaRPr lang="en-GB" altLang="x-none" sz="1800" dirty="0">
              <a:ea typeface="Calibri" charset="0"/>
              <a:cs typeface="Times New Roman" charset="0"/>
            </a:endParaRPr>
          </a:p>
          <a:p>
            <a:pPr marL="114300" indent="0">
              <a:lnSpc>
                <a:spcPct val="95000"/>
              </a:lnSpc>
              <a:spcAft>
                <a:spcPts val="1000"/>
              </a:spcAft>
              <a:buNone/>
            </a:pPr>
            <a:endParaRPr lang="en-GB" altLang="x-none" sz="1800" dirty="0">
              <a:ea typeface="Calibri" charset="0"/>
              <a:cs typeface="Times New Roman" charset="0"/>
            </a:endParaRPr>
          </a:p>
          <a:p>
            <a:endParaRPr lang="en-GB" sz="1800" dirty="0"/>
          </a:p>
        </p:txBody>
      </p:sp>
    </p:spTree>
    <p:extLst>
      <p:ext uri="{BB962C8B-B14F-4D97-AF65-F5344CB8AC3E}">
        <p14:creationId xmlns:p14="http://schemas.microsoft.com/office/powerpoint/2010/main" val="3175289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C8C21-3898-4E8C-A123-045B24F62B81}"/>
              </a:ext>
            </a:extLst>
          </p:cNvPr>
          <p:cNvSpPr>
            <a:spLocks noGrp="1"/>
          </p:cNvSpPr>
          <p:nvPr>
            <p:ph type="title"/>
          </p:nvPr>
        </p:nvSpPr>
        <p:spPr/>
        <p:txBody>
          <a:bodyPr/>
          <a:lstStyle/>
          <a:p>
            <a:r>
              <a:rPr lang="en-GB" b="1" dirty="0">
                <a:solidFill>
                  <a:srgbClr val="A50021"/>
                </a:solidFill>
              </a:rPr>
              <a:t>Literacy </a:t>
            </a:r>
            <a:r>
              <a:rPr lang="en-GB" sz="3000" b="1" dirty="0">
                <a:solidFill>
                  <a:srgbClr val="A50021"/>
                </a:solidFill>
              </a:rPr>
              <a:t>Early Learning Goals</a:t>
            </a:r>
          </a:p>
        </p:txBody>
      </p:sp>
      <p:sp>
        <p:nvSpPr>
          <p:cNvPr id="3" name="Content Placeholder 2">
            <a:extLst>
              <a:ext uri="{FF2B5EF4-FFF2-40B4-BE49-F238E27FC236}">
                <a16:creationId xmlns:a16="http://schemas.microsoft.com/office/drawing/2014/main" id="{73F105C1-E1F9-4AF1-BAC8-9E77F8DB0379}"/>
              </a:ext>
            </a:extLst>
          </p:cNvPr>
          <p:cNvSpPr>
            <a:spLocks noGrp="1"/>
          </p:cNvSpPr>
          <p:nvPr>
            <p:ph idx="1"/>
          </p:nvPr>
        </p:nvSpPr>
        <p:spPr/>
        <p:txBody>
          <a:bodyPr>
            <a:normAutofit/>
          </a:bodyPr>
          <a:lstStyle/>
          <a:p>
            <a:pPr marL="0" indent="0">
              <a:buNone/>
            </a:pPr>
            <a:r>
              <a:rPr lang="en-GB" dirty="0"/>
              <a:t>By the end of Reception:</a:t>
            </a:r>
          </a:p>
          <a:p>
            <a:pPr marL="0" indent="0">
              <a:buNone/>
            </a:pPr>
            <a:r>
              <a:rPr lang="en-GB" dirty="0">
                <a:solidFill>
                  <a:srgbClr val="A50021"/>
                </a:solidFill>
              </a:rPr>
              <a:t>Comprehension</a:t>
            </a:r>
          </a:p>
          <a:p>
            <a:r>
              <a:rPr lang="en-GB" dirty="0"/>
              <a:t>Demonstrate an understanding of what has been read to them by retelling stories and narratives using their own words and recently introduced vocabulary;</a:t>
            </a:r>
          </a:p>
          <a:p>
            <a:r>
              <a:rPr lang="en-GB" dirty="0"/>
              <a:t>Anticipate key events in stories;</a:t>
            </a:r>
          </a:p>
          <a:p>
            <a:r>
              <a:rPr lang="en-GB" dirty="0"/>
              <a:t>Use and understand recently introduced vocabulary during discussion about stories, non-fiction, rhymes and poems and during role-play.</a:t>
            </a:r>
          </a:p>
          <a:p>
            <a:endParaRPr lang="en-GB" dirty="0"/>
          </a:p>
        </p:txBody>
      </p:sp>
    </p:spTree>
    <p:extLst>
      <p:ext uri="{BB962C8B-B14F-4D97-AF65-F5344CB8AC3E}">
        <p14:creationId xmlns:p14="http://schemas.microsoft.com/office/powerpoint/2010/main" val="1696539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C8C21-3898-4E8C-A123-045B24F62B81}"/>
              </a:ext>
            </a:extLst>
          </p:cNvPr>
          <p:cNvSpPr>
            <a:spLocks noGrp="1"/>
          </p:cNvSpPr>
          <p:nvPr>
            <p:ph type="title"/>
          </p:nvPr>
        </p:nvSpPr>
        <p:spPr/>
        <p:txBody>
          <a:bodyPr/>
          <a:lstStyle/>
          <a:p>
            <a:r>
              <a:rPr lang="en-GB" b="1" dirty="0">
                <a:solidFill>
                  <a:srgbClr val="A50021"/>
                </a:solidFill>
              </a:rPr>
              <a:t>Literacy </a:t>
            </a:r>
            <a:r>
              <a:rPr lang="en-GB" sz="3000" b="1" dirty="0">
                <a:solidFill>
                  <a:srgbClr val="A50021"/>
                </a:solidFill>
              </a:rPr>
              <a:t>Early Learning Goals</a:t>
            </a:r>
          </a:p>
        </p:txBody>
      </p:sp>
      <p:sp>
        <p:nvSpPr>
          <p:cNvPr id="3" name="Content Placeholder 2">
            <a:extLst>
              <a:ext uri="{FF2B5EF4-FFF2-40B4-BE49-F238E27FC236}">
                <a16:creationId xmlns:a16="http://schemas.microsoft.com/office/drawing/2014/main" id="{73F105C1-E1F9-4AF1-BAC8-9E77F8DB0379}"/>
              </a:ext>
            </a:extLst>
          </p:cNvPr>
          <p:cNvSpPr>
            <a:spLocks noGrp="1"/>
          </p:cNvSpPr>
          <p:nvPr>
            <p:ph idx="1"/>
          </p:nvPr>
        </p:nvSpPr>
        <p:spPr/>
        <p:txBody>
          <a:bodyPr>
            <a:normAutofit lnSpcReduction="10000"/>
          </a:bodyPr>
          <a:lstStyle/>
          <a:p>
            <a:pPr marL="0" indent="0">
              <a:buNone/>
            </a:pPr>
            <a:r>
              <a:rPr lang="en-GB" dirty="0"/>
              <a:t>By the end of Reception:</a:t>
            </a:r>
          </a:p>
          <a:p>
            <a:pPr marL="0" indent="0">
              <a:buNone/>
            </a:pPr>
            <a:r>
              <a:rPr lang="en-GB" dirty="0">
                <a:solidFill>
                  <a:srgbClr val="A50021"/>
                </a:solidFill>
              </a:rPr>
              <a:t>Word Reading</a:t>
            </a:r>
          </a:p>
          <a:p>
            <a:r>
              <a:rPr lang="en-GB" dirty="0"/>
              <a:t>Say a sound for each letter of the alphabet and at least </a:t>
            </a:r>
            <a:r>
              <a:rPr lang="en-GB" dirty="0">
                <a:solidFill>
                  <a:srgbClr val="002060"/>
                </a:solidFill>
              </a:rPr>
              <a:t>10 digraphs</a:t>
            </a:r>
            <a:r>
              <a:rPr lang="en-GB" dirty="0"/>
              <a:t>;</a:t>
            </a:r>
          </a:p>
          <a:p>
            <a:r>
              <a:rPr lang="en-GB" dirty="0"/>
              <a:t>Read words consistent with their phonic knowledge by </a:t>
            </a:r>
            <a:r>
              <a:rPr lang="en-GB" dirty="0">
                <a:solidFill>
                  <a:srgbClr val="002060"/>
                </a:solidFill>
              </a:rPr>
              <a:t>sound blending;</a:t>
            </a:r>
            <a:endParaRPr lang="en-GB" dirty="0"/>
          </a:p>
          <a:p>
            <a:r>
              <a:rPr lang="en-GB" dirty="0"/>
              <a:t>Read aloud simple sentences and books, including some tricky words.</a:t>
            </a:r>
          </a:p>
          <a:p>
            <a:endParaRPr lang="en-GB" dirty="0"/>
          </a:p>
          <a:p>
            <a:r>
              <a:rPr lang="en-GB" dirty="0"/>
              <a:t>Children are encouraged to use a sound mat to enable them to become independent writers.</a:t>
            </a:r>
          </a:p>
          <a:p>
            <a:endParaRPr lang="en-GB" dirty="0"/>
          </a:p>
        </p:txBody>
      </p:sp>
    </p:spTree>
    <p:extLst>
      <p:ext uri="{BB962C8B-B14F-4D97-AF65-F5344CB8AC3E}">
        <p14:creationId xmlns:p14="http://schemas.microsoft.com/office/powerpoint/2010/main" val="2311509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C8C21-3898-4E8C-A123-045B24F62B81}"/>
              </a:ext>
            </a:extLst>
          </p:cNvPr>
          <p:cNvSpPr>
            <a:spLocks noGrp="1"/>
          </p:cNvSpPr>
          <p:nvPr>
            <p:ph type="title"/>
          </p:nvPr>
        </p:nvSpPr>
        <p:spPr/>
        <p:txBody>
          <a:bodyPr/>
          <a:lstStyle/>
          <a:p>
            <a:r>
              <a:rPr lang="en-GB" b="1" dirty="0">
                <a:solidFill>
                  <a:srgbClr val="A50021"/>
                </a:solidFill>
              </a:rPr>
              <a:t>Literacy </a:t>
            </a:r>
            <a:r>
              <a:rPr lang="en-GB" sz="4000" b="1" dirty="0">
                <a:solidFill>
                  <a:srgbClr val="A50021"/>
                </a:solidFill>
              </a:rPr>
              <a:t>Early Learning Goals</a:t>
            </a:r>
          </a:p>
        </p:txBody>
      </p:sp>
      <p:sp>
        <p:nvSpPr>
          <p:cNvPr id="3" name="Content Placeholder 2">
            <a:extLst>
              <a:ext uri="{FF2B5EF4-FFF2-40B4-BE49-F238E27FC236}">
                <a16:creationId xmlns:a16="http://schemas.microsoft.com/office/drawing/2014/main" id="{73F105C1-E1F9-4AF1-BAC8-9E77F8DB0379}"/>
              </a:ext>
            </a:extLst>
          </p:cNvPr>
          <p:cNvSpPr>
            <a:spLocks noGrp="1"/>
          </p:cNvSpPr>
          <p:nvPr>
            <p:ph idx="1"/>
          </p:nvPr>
        </p:nvSpPr>
        <p:spPr/>
        <p:txBody>
          <a:bodyPr>
            <a:normAutofit/>
          </a:bodyPr>
          <a:lstStyle/>
          <a:p>
            <a:pPr marL="0" indent="0">
              <a:buNone/>
            </a:pPr>
            <a:r>
              <a:rPr lang="en-GB" dirty="0"/>
              <a:t>By the end of Reception:</a:t>
            </a:r>
          </a:p>
          <a:p>
            <a:pPr marL="0" indent="0">
              <a:buNone/>
            </a:pPr>
            <a:r>
              <a:rPr lang="en-GB" dirty="0">
                <a:solidFill>
                  <a:srgbClr val="A50021"/>
                </a:solidFill>
              </a:rPr>
              <a:t>Writing</a:t>
            </a:r>
          </a:p>
          <a:p>
            <a:r>
              <a:rPr lang="en-GB" dirty="0"/>
              <a:t>Write recognisable letters, most of which are correctly formed;</a:t>
            </a:r>
          </a:p>
          <a:p>
            <a:r>
              <a:rPr lang="en-GB" dirty="0"/>
              <a:t>Spell by segmenting the sounds in a words;</a:t>
            </a:r>
          </a:p>
          <a:p>
            <a:r>
              <a:rPr lang="en-GB" dirty="0"/>
              <a:t>Write simple phrases and sentences that can be read by others.</a:t>
            </a:r>
          </a:p>
          <a:p>
            <a:endParaRPr lang="en-GB" dirty="0"/>
          </a:p>
        </p:txBody>
      </p:sp>
    </p:spTree>
    <p:extLst>
      <p:ext uri="{BB962C8B-B14F-4D97-AF65-F5344CB8AC3E}">
        <p14:creationId xmlns:p14="http://schemas.microsoft.com/office/powerpoint/2010/main" val="1689840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C8C21-3898-4E8C-A123-045B24F62B81}"/>
              </a:ext>
            </a:extLst>
          </p:cNvPr>
          <p:cNvSpPr>
            <a:spLocks noGrp="1"/>
          </p:cNvSpPr>
          <p:nvPr>
            <p:ph type="title"/>
          </p:nvPr>
        </p:nvSpPr>
        <p:spPr>
          <a:xfrm>
            <a:off x="457200" y="0"/>
            <a:ext cx="8229600" cy="1116633"/>
          </a:xfrm>
        </p:spPr>
        <p:txBody>
          <a:bodyPr/>
          <a:lstStyle/>
          <a:p>
            <a:r>
              <a:rPr lang="en-GB" b="1" dirty="0">
                <a:solidFill>
                  <a:srgbClr val="A50021"/>
                </a:solidFill>
              </a:rPr>
              <a:t>Mathematics </a:t>
            </a:r>
            <a:r>
              <a:rPr lang="en-GB" sz="3000" b="1" dirty="0">
                <a:solidFill>
                  <a:srgbClr val="A50021"/>
                </a:solidFill>
              </a:rPr>
              <a:t>Early Learning Goals</a:t>
            </a:r>
          </a:p>
        </p:txBody>
      </p:sp>
      <p:sp>
        <p:nvSpPr>
          <p:cNvPr id="3" name="Content Placeholder 2">
            <a:extLst>
              <a:ext uri="{FF2B5EF4-FFF2-40B4-BE49-F238E27FC236}">
                <a16:creationId xmlns:a16="http://schemas.microsoft.com/office/drawing/2014/main" id="{73F105C1-E1F9-4AF1-BAC8-9E77F8DB0379}"/>
              </a:ext>
            </a:extLst>
          </p:cNvPr>
          <p:cNvSpPr>
            <a:spLocks noGrp="1"/>
          </p:cNvSpPr>
          <p:nvPr>
            <p:ph idx="1"/>
          </p:nvPr>
        </p:nvSpPr>
        <p:spPr>
          <a:xfrm>
            <a:off x="457200" y="1600199"/>
            <a:ext cx="8229600" cy="4525963"/>
          </a:xfrm>
        </p:spPr>
        <p:txBody>
          <a:bodyPr>
            <a:normAutofit/>
          </a:bodyPr>
          <a:lstStyle/>
          <a:p>
            <a:pPr marL="0" indent="0">
              <a:buNone/>
            </a:pPr>
            <a:r>
              <a:rPr lang="en-GB" dirty="0"/>
              <a:t>By the end of Reception:</a:t>
            </a:r>
          </a:p>
          <a:p>
            <a:pPr marL="0" indent="0">
              <a:buNone/>
            </a:pPr>
            <a:r>
              <a:rPr lang="en-GB" dirty="0">
                <a:solidFill>
                  <a:srgbClr val="A50021"/>
                </a:solidFill>
              </a:rPr>
              <a:t>Number</a:t>
            </a:r>
          </a:p>
          <a:p>
            <a:r>
              <a:rPr lang="en-GB" dirty="0"/>
              <a:t>Have a deep understanding of numbers to 10, including the composition of each number;</a:t>
            </a:r>
          </a:p>
          <a:p>
            <a:r>
              <a:rPr lang="en-GB" dirty="0"/>
              <a:t>Subitise (recognise quantities without counting) up to 5;</a:t>
            </a:r>
          </a:p>
          <a:p>
            <a:r>
              <a:rPr lang="en-GB" dirty="0"/>
              <a:t>Recall by heart number bonds up to 5 (including subtraction facts) and some number bonds to 10, including doubling. </a:t>
            </a:r>
          </a:p>
          <a:p>
            <a:endParaRPr lang="en-GB" dirty="0"/>
          </a:p>
        </p:txBody>
      </p:sp>
      <p:pic>
        <p:nvPicPr>
          <p:cNvPr id="1026" name="Picture 2" descr="Numicons: A magic wand to enhance your child&amp;#39;s learning! - The Mum Educates">
            <a:extLst>
              <a:ext uri="{FF2B5EF4-FFF2-40B4-BE49-F238E27FC236}">
                <a16:creationId xmlns:a16="http://schemas.microsoft.com/office/drawing/2014/main" id="{E99C9CC3-CBC5-455E-A9E9-108304DDB2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98" y="5228603"/>
            <a:ext cx="2857500" cy="1381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Numicon for Counting in 2&amp;#39;s, 5&amp;#39;s and 10&amp;#39;s - YouTube">
            <a:extLst>
              <a:ext uri="{FF2B5EF4-FFF2-40B4-BE49-F238E27FC236}">
                <a16:creationId xmlns:a16="http://schemas.microsoft.com/office/drawing/2014/main" id="{C3D5B6C0-7715-4ADE-A621-D103344C229A}"/>
              </a:ext>
            </a:extLst>
          </p:cNvPr>
          <p:cNvPicPr/>
          <p:nvPr/>
        </p:nvPicPr>
        <p:blipFill rotWithShape="1">
          <a:blip r:embed="rId4">
            <a:extLst>
              <a:ext uri="{28A0092B-C50C-407E-A947-70E740481C1C}">
                <a14:useLocalDpi xmlns:a14="http://schemas.microsoft.com/office/drawing/2010/main" val="0"/>
              </a:ext>
            </a:extLst>
          </a:blip>
          <a:srcRect l="-2875" t="44728" r="6549" b="-4792"/>
          <a:stretch/>
        </p:blipFill>
        <p:spPr bwMode="auto">
          <a:xfrm>
            <a:off x="5076056" y="1116633"/>
            <a:ext cx="3063240" cy="14325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6526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26063-6BBD-4DA7-882D-DC516C8CE89C}"/>
              </a:ext>
            </a:extLst>
          </p:cNvPr>
          <p:cNvSpPr>
            <a:spLocks noGrp="1"/>
          </p:cNvSpPr>
          <p:nvPr>
            <p:ph type="title"/>
          </p:nvPr>
        </p:nvSpPr>
        <p:spPr>
          <a:xfrm>
            <a:off x="1365630" y="397641"/>
            <a:ext cx="6412739" cy="994942"/>
          </a:xfrm>
        </p:spPr>
        <p:txBody>
          <a:bodyPr/>
          <a:lstStyle/>
          <a:p>
            <a:r>
              <a:rPr lang="en-GB" dirty="0"/>
              <a:t>Subitise</a:t>
            </a:r>
          </a:p>
        </p:txBody>
      </p:sp>
      <p:pic>
        <p:nvPicPr>
          <p:cNvPr id="2050" name="Picture 2" descr="Building Number Sense to 20: What All Teachers Ought To Know">
            <a:extLst>
              <a:ext uri="{FF2B5EF4-FFF2-40B4-BE49-F238E27FC236}">
                <a16:creationId xmlns:a16="http://schemas.microsoft.com/office/drawing/2014/main" id="{53D76DE2-1A18-48CD-8E64-0ACD0E03DD2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1447951"/>
            <a:ext cx="6412739" cy="480955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The Five Finger test – How to find books that are the right level for your  child. – Hillingdon Libraries Blog">
            <a:extLst>
              <a:ext uri="{FF2B5EF4-FFF2-40B4-BE49-F238E27FC236}">
                <a16:creationId xmlns:a16="http://schemas.microsoft.com/office/drawing/2014/main" id="{EF0DE75B-E227-4B24-9635-67D13E61BDB3}"/>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l="26289" t="15332" r="25864" b="27660"/>
          <a:stretch>
            <a:fillRect/>
          </a:stretch>
        </p:blipFill>
        <p:spPr bwMode="auto">
          <a:xfrm>
            <a:off x="5390883" y="4221088"/>
            <a:ext cx="909309" cy="867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Buy Petface Vegetable Pets 5 A Day Dog Toy | Dog toys | Argos">
            <a:extLst>
              <a:ext uri="{FF2B5EF4-FFF2-40B4-BE49-F238E27FC236}">
                <a16:creationId xmlns:a16="http://schemas.microsoft.com/office/drawing/2014/main" id="{C60AE393-11FE-4A15-9431-8EAD9D5004DD}"/>
              </a:ext>
            </a:extLst>
          </p:cNvPr>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l="17805" r="15414"/>
          <a:stretch>
            <a:fillRect/>
          </a:stretch>
        </p:blipFill>
        <p:spPr bwMode="auto">
          <a:xfrm>
            <a:off x="6300192" y="3878040"/>
            <a:ext cx="1624012"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5 Dice High Res Stock Images | Shutterstock">
            <a:extLst>
              <a:ext uri="{FF2B5EF4-FFF2-40B4-BE49-F238E27FC236}">
                <a16:creationId xmlns:a16="http://schemas.microsoft.com/office/drawing/2014/main" id="{4FC15C21-0A1B-4525-AF40-39C3CFCB61BB}"/>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l="19136" t="5977" r="23457" b="19167"/>
          <a:stretch>
            <a:fillRect/>
          </a:stretch>
        </p:blipFill>
        <p:spPr bwMode="auto">
          <a:xfrm>
            <a:off x="4211960" y="2561586"/>
            <a:ext cx="1008112" cy="867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8587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4FD10-6074-459C-B1A1-6CB8D01CA3C5}"/>
              </a:ext>
            </a:extLst>
          </p:cNvPr>
          <p:cNvSpPr>
            <a:spLocks noGrp="1"/>
          </p:cNvSpPr>
          <p:nvPr>
            <p:ph type="title"/>
          </p:nvPr>
        </p:nvSpPr>
        <p:spPr/>
        <p:txBody>
          <a:bodyPr/>
          <a:lstStyle/>
          <a:p>
            <a:r>
              <a:rPr lang="en-GB" sz="3600" dirty="0"/>
              <a:t>The adults in our class are…</a:t>
            </a:r>
          </a:p>
        </p:txBody>
      </p:sp>
      <p:sp>
        <p:nvSpPr>
          <p:cNvPr id="3" name="Content Placeholder 2">
            <a:extLst>
              <a:ext uri="{FF2B5EF4-FFF2-40B4-BE49-F238E27FC236}">
                <a16:creationId xmlns:a16="http://schemas.microsoft.com/office/drawing/2014/main" id="{2E585737-F772-40E8-94DA-76B9BE9BA1AD}"/>
              </a:ext>
            </a:extLst>
          </p:cNvPr>
          <p:cNvSpPr>
            <a:spLocks noGrp="1"/>
          </p:cNvSpPr>
          <p:nvPr>
            <p:ph idx="1"/>
          </p:nvPr>
        </p:nvSpPr>
        <p:spPr/>
        <p:txBody>
          <a:bodyPr>
            <a:normAutofit/>
          </a:bodyPr>
          <a:lstStyle/>
          <a:p>
            <a:pPr marL="0" indent="0">
              <a:buNone/>
            </a:pPr>
            <a:r>
              <a:rPr lang="en-GB" dirty="0"/>
              <a:t>Mrs </a:t>
            </a:r>
            <a:r>
              <a:rPr lang="en-GB" dirty="0" err="1"/>
              <a:t>Denyssen</a:t>
            </a:r>
            <a:r>
              <a:rPr lang="en-GB" dirty="0"/>
              <a:t>: Monday, Tuesday and Wednesday morning </a:t>
            </a:r>
          </a:p>
          <a:p>
            <a:pPr marL="0" indent="0">
              <a:buNone/>
            </a:pPr>
            <a:endParaRPr lang="en-GB" dirty="0"/>
          </a:p>
          <a:p>
            <a:pPr marL="0" indent="0">
              <a:buNone/>
            </a:pPr>
            <a:r>
              <a:rPr lang="en-GB" dirty="0"/>
              <a:t>Mrs Priestley: Wednesday afternoon, Thursday and Friday.</a:t>
            </a:r>
          </a:p>
          <a:p>
            <a:pPr marL="0" indent="0">
              <a:buNone/>
            </a:pPr>
            <a:endParaRPr lang="en-GB" dirty="0"/>
          </a:p>
          <a:p>
            <a:pPr marL="0" indent="0">
              <a:buNone/>
            </a:pPr>
            <a:r>
              <a:rPr lang="en-GB" dirty="0"/>
              <a:t>Mrs Llewellyn, Mrs </a:t>
            </a:r>
            <a:r>
              <a:rPr lang="en-GB" dirty="0" err="1"/>
              <a:t>Copus</a:t>
            </a:r>
            <a:r>
              <a:rPr lang="en-GB" dirty="0"/>
              <a:t>, Miss Cannon: Teaching Assistants: Monday-Friday </a:t>
            </a:r>
          </a:p>
          <a:p>
            <a:pPr marL="0" indent="0">
              <a:buNone/>
            </a:pPr>
            <a:endParaRPr lang="en-GB" dirty="0"/>
          </a:p>
        </p:txBody>
      </p:sp>
      <p:pic>
        <p:nvPicPr>
          <p:cNvPr id="4" name="Picture 2">
            <a:extLst>
              <a:ext uri="{FF2B5EF4-FFF2-40B4-BE49-F238E27FC236}">
                <a16:creationId xmlns:a16="http://schemas.microsoft.com/office/drawing/2014/main" id="{69F07624-CB1B-467A-9279-09EAE4BA99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260648"/>
            <a:ext cx="11715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454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C8C21-3898-4E8C-A123-045B24F62B81}"/>
              </a:ext>
            </a:extLst>
          </p:cNvPr>
          <p:cNvSpPr>
            <a:spLocks noGrp="1"/>
          </p:cNvSpPr>
          <p:nvPr>
            <p:ph type="title"/>
          </p:nvPr>
        </p:nvSpPr>
        <p:spPr/>
        <p:txBody>
          <a:bodyPr/>
          <a:lstStyle/>
          <a:p>
            <a:r>
              <a:rPr lang="en-GB" b="1" dirty="0">
                <a:solidFill>
                  <a:srgbClr val="A50021"/>
                </a:solidFill>
              </a:rPr>
              <a:t>Mathematics </a:t>
            </a:r>
            <a:r>
              <a:rPr lang="en-GB" sz="3000" b="1" dirty="0">
                <a:solidFill>
                  <a:srgbClr val="A50021"/>
                </a:solidFill>
              </a:rPr>
              <a:t>Early Learning Goals</a:t>
            </a:r>
          </a:p>
        </p:txBody>
      </p:sp>
      <p:sp>
        <p:nvSpPr>
          <p:cNvPr id="3" name="Content Placeholder 2">
            <a:extLst>
              <a:ext uri="{FF2B5EF4-FFF2-40B4-BE49-F238E27FC236}">
                <a16:creationId xmlns:a16="http://schemas.microsoft.com/office/drawing/2014/main" id="{73F105C1-E1F9-4AF1-BAC8-9E77F8DB0379}"/>
              </a:ext>
            </a:extLst>
          </p:cNvPr>
          <p:cNvSpPr>
            <a:spLocks noGrp="1"/>
          </p:cNvSpPr>
          <p:nvPr>
            <p:ph idx="1"/>
          </p:nvPr>
        </p:nvSpPr>
        <p:spPr/>
        <p:txBody>
          <a:bodyPr>
            <a:normAutofit/>
          </a:bodyPr>
          <a:lstStyle/>
          <a:p>
            <a:pPr marL="0" indent="0">
              <a:buNone/>
            </a:pPr>
            <a:r>
              <a:rPr lang="en-GB" dirty="0"/>
              <a:t>By the end of Reception:</a:t>
            </a:r>
          </a:p>
          <a:p>
            <a:pPr marL="0" indent="0">
              <a:buNone/>
            </a:pPr>
            <a:r>
              <a:rPr lang="en-GB" dirty="0">
                <a:solidFill>
                  <a:srgbClr val="A50021"/>
                </a:solidFill>
              </a:rPr>
              <a:t>Numerical Patterns</a:t>
            </a:r>
          </a:p>
          <a:p>
            <a:r>
              <a:rPr lang="en-GB" dirty="0"/>
              <a:t>Verbally count beyond 20, recognising the pattern of the counting system;</a:t>
            </a:r>
          </a:p>
          <a:p>
            <a:r>
              <a:rPr lang="en-GB" dirty="0"/>
              <a:t>Compare quantities up to 10 in different contexts;</a:t>
            </a:r>
          </a:p>
          <a:p>
            <a:r>
              <a:rPr lang="en-GB" dirty="0"/>
              <a:t>Explore and represent patterns within numbers up to 10, including even and odds, double facts and how quantities can be distributed equally.</a:t>
            </a:r>
          </a:p>
          <a:p>
            <a:endParaRPr lang="en-GB" dirty="0"/>
          </a:p>
        </p:txBody>
      </p:sp>
    </p:spTree>
    <p:extLst>
      <p:ext uri="{BB962C8B-B14F-4D97-AF65-F5344CB8AC3E}">
        <p14:creationId xmlns:p14="http://schemas.microsoft.com/office/powerpoint/2010/main" val="2263274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F872AEB-B1BF-804B-A18A-F381B32D9482}"/>
              </a:ext>
            </a:extLst>
          </p:cNvPr>
          <p:cNvSpPr txBox="1">
            <a:spLocks/>
          </p:cNvSpPr>
          <p:nvPr/>
        </p:nvSpPr>
        <p:spPr>
          <a:xfrm>
            <a:off x="764960" y="1101092"/>
            <a:ext cx="8229600" cy="5792563"/>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eaLnBrk="1" hangingPunct="1">
              <a:defRPr/>
            </a:pPr>
            <a:r>
              <a:rPr lang="en-GB" sz="2000" dirty="0">
                <a:latin typeface="+mj-lt"/>
              </a:rPr>
              <a:t>Learning phonemes – letter sounds and digraphs.</a:t>
            </a:r>
          </a:p>
          <a:p>
            <a:pPr>
              <a:defRPr/>
            </a:pPr>
            <a:r>
              <a:rPr lang="en-GB" sz="2000" dirty="0"/>
              <a:t>‘Read to you’ (reading scheme book)  ‘Read to me’ (quality book) 4 times a week</a:t>
            </a:r>
          </a:p>
          <a:p>
            <a:pPr>
              <a:defRPr/>
            </a:pPr>
            <a:r>
              <a:rPr lang="en-GB" sz="2000" dirty="0"/>
              <a:t>Home Learning Book</a:t>
            </a:r>
            <a:endParaRPr lang="en-GB" sz="2000" dirty="0">
              <a:latin typeface="+mj-lt"/>
            </a:endParaRPr>
          </a:p>
          <a:p>
            <a:pPr eaLnBrk="1" hangingPunct="1">
              <a:defRPr/>
            </a:pPr>
            <a:r>
              <a:rPr lang="en-GB" sz="2000" dirty="0">
                <a:latin typeface="+mj-lt"/>
              </a:rPr>
              <a:t>Encourage mark making, writing name and other words using correct pencil grip - Frog sitting on a log! </a:t>
            </a:r>
          </a:p>
          <a:p>
            <a:pPr eaLnBrk="1" hangingPunct="1">
              <a:defRPr/>
            </a:pPr>
            <a:r>
              <a:rPr lang="en-GB" sz="2000" dirty="0">
                <a:latin typeface="+mj-lt"/>
              </a:rPr>
              <a:t>Orchard games</a:t>
            </a:r>
          </a:p>
          <a:p>
            <a:pPr eaLnBrk="1" hangingPunct="1">
              <a:defRPr/>
            </a:pPr>
            <a:r>
              <a:rPr lang="en-GB" sz="2000" dirty="0">
                <a:latin typeface="+mj-lt"/>
              </a:rPr>
              <a:t>Encourage imagination </a:t>
            </a:r>
          </a:p>
          <a:p>
            <a:pPr eaLnBrk="1" hangingPunct="1">
              <a:defRPr/>
            </a:pPr>
            <a:r>
              <a:rPr lang="en-GB" sz="2000" dirty="0">
                <a:latin typeface="+mj-lt"/>
              </a:rPr>
              <a:t>Resources e.g. Bath crayons, shaving cream, chunky chalk</a:t>
            </a:r>
          </a:p>
          <a:p>
            <a:pPr>
              <a:lnSpc>
                <a:spcPct val="150000"/>
              </a:lnSpc>
            </a:pPr>
            <a:r>
              <a:rPr lang="en-GB" altLang="en-US" sz="2000" dirty="0"/>
              <a:t>Cooking</a:t>
            </a:r>
            <a:r>
              <a:rPr lang="en-GB" altLang="en-US" sz="2000" dirty="0">
                <a:latin typeface="Century Gothic" panose="020B0502020202020204" pitchFamily="34" charset="0"/>
              </a:rPr>
              <a:t>  </a:t>
            </a:r>
          </a:p>
          <a:p>
            <a:pPr>
              <a:lnSpc>
                <a:spcPct val="150000"/>
              </a:lnSpc>
            </a:pPr>
            <a:r>
              <a:rPr lang="en-GB" altLang="en-US" sz="2000" dirty="0">
                <a:latin typeface="Century Gothic" panose="020B0502020202020204" pitchFamily="34" charset="0"/>
              </a:rPr>
              <a:t>Gardening/being outside (measurements, seasons, shapes)  </a:t>
            </a:r>
          </a:p>
          <a:p>
            <a:pPr>
              <a:lnSpc>
                <a:spcPct val="150000"/>
              </a:lnSpc>
            </a:pPr>
            <a:r>
              <a:rPr lang="en-GB" altLang="en-US" sz="2000" dirty="0">
                <a:latin typeface="Century Gothic" panose="020B0502020202020204" pitchFamily="34" charset="0"/>
              </a:rPr>
              <a:t>Shopping/playing shops (money, making totals)</a:t>
            </a:r>
          </a:p>
          <a:p>
            <a:pPr>
              <a:lnSpc>
                <a:spcPct val="150000"/>
              </a:lnSpc>
            </a:pPr>
            <a:r>
              <a:rPr lang="en-GB" altLang="en-US" sz="2000" dirty="0">
                <a:latin typeface="Century Gothic" panose="020B0502020202020204" pitchFamily="34" charset="0"/>
              </a:rPr>
              <a:t>Number bonds to 5 and 10 </a:t>
            </a:r>
          </a:p>
          <a:p>
            <a:pPr>
              <a:lnSpc>
                <a:spcPct val="150000"/>
              </a:lnSpc>
            </a:pPr>
            <a:r>
              <a:rPr lang="en-GB" altLang="en-US" sz="2000" dirty="0">
                <a:latin typeface="Century Gothic" panose="020B0502020202020204" pitchFamily="34" charset="0"/>
              </a:rPr>
              <a:t>Count in 1s, 2s, &amp; 10s forwards/backwards</a:t>
            </a:r>
          </a:p>
          <a:p>
            <a:pPr>
              <a:lnSpc>
                <a:spcPct val="150000"/>
              </a:lnSpc>
            </a:pPr>
            <a:endParaRPr lang="en-GB" altLang="en-US" dirty="0">
              <a:latin typeface="Comic Sans MS" charset="0"/>
            </a:endParaRPr>
          </a:p>
        </p:txBody>
      </p:sp>
      <p:sp>
        <p:nvSpPr>
          <p:cNvPr id="3" name="Title 1">
            <a:extLst>
              <a:ext uri="{FF2B5EF4-FFF2-40B4-BE49-F238E27FC236}">
                <a16:creationId xmlns:a16="http://schemas.microsoft.com/office/drawing/2014/main" id="{FA528A1A-A28E-784A-AD3E-188213AB525B}"/>
              </a:ext>
            </a:extLst>
          </p:cNvPr>
          <p:cNvSpPr txBox="1">
            <a:spLocks/>
          </p:cNvSpPr>
          <p:nvPr/>
        </p:nvSpPr>
        <p:spPr>
          <a:xfrm>
            <a:off x="457200" y="330993"/>
            <a:ext cx="8229600" cy="1124744"/>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GB" b="1" dirty="0">
                <a:solidFill>
                  <a:srgbClr val="A50021"/>
                </a:solidFill>
              </a:rPr>
              <a:t>At home</a:t>
            </a:r>
          </a:p>
        </p:txBody>
      </p:sp>
      <p:pic>
        <p:nvPicPr>
          <p:cNvPr id="6" name="Picture 4">
            <a:extLst>
              <a:ext uri="{FF2B5EF4-FFF2-40B4-BE49-F238E27FC236}">
                <a16:creationId xmlns:a16="http://schemas.microsoft.com/office/drawing/2014/main" id="{43A224E6-57EA-2048-8B05-7A6ECCDCF9F7}"/>
              </a:ext>
            </a:extLst>
          </p:cNvPr>
          <p:cNvPicPr>
            <a:picLocks noChangeAspect="1"/>
          </p:cNvPicPr>
          <p:nvPr/>
        </p:nvPicPr>
        <p:blipFill>
          <a:blip r:embed="rId2">
            <a:extLst>
              <a:ext uri="{28A0092B-C50C-407E-A947-70E740481C1C}">
                <a14:useLocalDpi xmlns:a14="http://schemas.microsoft.com/office/drawing/2010/main" val="0"/>
              </a:ext>
            </a:extLst>
          </a:blip>
          <a:srcRect l="7159" t="21021" r="7159" b="21021"/>
          <a:stretch>
            <a:fillRect/>
          </a:stretch>
        </p:blipFill>
        <p:spPr bwMode="auto">
          <a:xfrm>
            <a:off x="7529005" y="5269545"/>
            <a:ext cx="144145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oes Pencil Grip Matter for Legible Handwriting in Children?">
            <a:extLst>
              <a:ext uri="{FF2B5EF4-FFF2-40B4-BE49-F238E27FC236}">
                <a16:creationId xmlns:a16="http://schemas.microsoft.com/office/drawing/2014/main" id="{017A92FC-9284-4595-A37E-ADD90FACFD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1338" y="2453592"/>
            <a:ext cx="9969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a:extLst>
              <a:ext uri="{FF2B5EF4-FFF2-40B4-BE49-F238E27FC236}">
                <a16:creationId xmlns:a16="http://schemas.microsoft.com/office/drawing/2014/main" id="{AEF31C3B-3A03-4D32-8D54-2F347D7C66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8" y="4305151"/>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276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A0FA7-2E09-4EE5-AACF-C3B939EAAECD}"/>
              </a:ext>
            </a:extLst>
          </p:cNvPr>
          <p:cNvSpPr>
            <a:spLocks noGrp="1"/>
          </p:cNvSpPr>
          <p:nvPr>
            <p:ph type="title"/>
          </p:nvPr>
        </p:nvSpPr>
        <p:spPr>
          <a:xfrm>
            <a:off x="457200" y="0"/>
            <a:ext cx="8229600" cy="1268760"/>
          </a:xfrm>
        </p:spPr>
        <p:txBody>
          <a:bodyPr/>
          <a:lstStyle/>
          <a:p>
            <a:r>
              <a:rPr lang="en-GB" b="1" dirty="0">
                <a:solidFill>
                  <a:srgbClr val="A50021"/>
                </a:solidFill>
              </a:rPr>
              <a:t>Events</a:t>
            </a:r>
          </a:p>
        </p:txBody>
      </p:sp>
      <p:sp>
        <p:nvSpPr>
          <p:cNvPr id="3" name="Content Placeholder 2">
            <a:extLst>
              <a:ext uri="{FF2B5EF4-FFF2-40B4-BE49-F238E27FC236}">
                <a16:creationId xmlns:a16="http://schemas.microsoft.com/office/drawing/2014/main" id="{510318B4-FD75-46DF-ADD6-08F42969DBB4}"/>
              </a:ext>
            </a:extLst>
          </p:cNvPr>
          <p:cNvSpPr>
            <a:spLocks noGrp="1"/>
          </p:cNvSpPr>
          <p:nvPr>
            <p:ph idx="1"/>
          </p:nvPr>
        </p:nvSpPr>
        <p:spPr>
          <a:xfrm>
            <a:off x="656782" y="2420888"/>
            <a:ext cx="8229600" cy="3672408"/>
          </a:xfrm>
        </p:spPr>
        <p:txBody>
          <a:bodyPr>
            <a:normAutofit fontScale="92500" lnSpcReduction="10000"/>
          </a:bodyPr>
          <a:lstStyle/>
          <a:p>
            <a:endParaRPr lang="en-GB" dirty="0"/>
          </a:p>
          <a:p>
            <a:r>
              <a:rPr lang="en-GB" dirty="0"/>
              <a:t>MacMillan Coffee Afternoon, this Friday 3.10 p.m. School Hall</a:t>
            </a:r>
          </a:p>
          <a:p>
            <a:r>
              <a:rPr lang="en-GB" dirty="0"/>
              <a:t>Harvest Festival – 20th October 2:00pm</a:t>
            </a:r>
          </a:p>
          <a:p>
            <a:r>
              <a:rPr lang="en-GB" dirty="0"/>
              <a:t>Parent Consultations – 9</a:t>
            </a:r>
            <a:r>
              <a:rPr lang="en-GB" baseline="30000" dirty="0"/>
              <a:t>th</a:t>
            </a:r>
            <a:r>
              <a:rPr lang="en-GB" dirty="0"/>
              <a:t> and 16</a:t>
            </a:r>
            <a:r>
              <a:rPr lang="en-GB" baseline="30000" dirty="0"/>
              <a:t>th</a:t>
            </a:r>
            <a:r>
              <a:rPr lang="en-GB" dirty="0"/>
              <a:t> November</a:t>
            </a:r>
          </a:p>
          <a:p>
            <a:r>
              <a:rPr lang="en-GB" dirty="0"/>
              <a:t>Christmas Fair – 3</a:t>
            </a:r>
            <a:r>
              <a:rPr lang="en-GB" baseline="30000" dirty="0"/>
              <a:t>rd</a:t>
            </a:r>
            <a:r>
              <a:rPr lang="en-GB" dirty="0"/>
              <a:t> December</a:t>
            </a:r>
          </a:p>
          <a:p>
            <a:r>
              <a:rPr lang="en-GB" dirty="0"/>
              <a:t>Christmas Performance – 6</a:t>
            </a:r>
            <a:r>
              <a:rPr lang="en-GB" baseline="30000" dirty="0"/>
              <a:t>th</a:t>
            </a:r>
            <a:r>
              <a:rPr lang="en-GB" dirty="0"/>
              <a:t> and 7</a:t>
            </a:r>
            <a:r>
              <a:rPr lang="en-GB" baseline="30000" dirty="0"/>
              <a:t>th</a:t>
            </a:r>
            <a:r>
              <a:rPr lang="en-GB" dirty="0"/>
              <a:t> December</a:t>
            </a:r>
          </a:p>
          <a:p>
            <a:r>
              <a:rPr lang="en-GB" dirty="0"/>
              <a:t>Christmas Jumper Day - 9</a:t>
            </a:r>
            <a:r>
              <a:rPr lang="en-GB" baseline="30000" dirty="0"/>
              <a:t>th </a:t>
            </a:r>
            <a:r>
              <a:rPr lang="en-GB" dirty="0"/>
              <a:t>December</a:t>
            </a:r>
            <a:endParaRPr lang="en-GB" baseline="30000" dirty="0"/>
          </a:p>
          <a:p>
            <a:r>
              <a:rPr lang="en-GB" dirty="0"/>
              <a:t>Christingle at St Peters Church – 15</a:t>
            </a:r>
            <a:r>
              <a:rPr lang="en-GB" baseline="30000" dirty="0"/>
              <a:t>th</a:t>
            </a:r>
            <a:r>
              <a:rPr lang="en-GB" dirty="0"/>
              <a:t> December</a:t>
            </a:r>
          </a:p>
          <a:p>
            <a:r>
              <a:rPr lang="en-GB" dirty="0"/>
              <a:t>Last day of term – 16</a:t>
            </a:r>
            <a:r>
              <a:rPr lang="en-GB" baseline="30000" dirty="0"/>
              <a:t>th</a:t>
            </a:r>
            <a:r>
              <a:rPr lang="en-GB" dirty="0"/>
              <a:t> December </a:t>
            </a:r>
          </a:p>
        </p:txBody>
      </p:sp>
      <p:pic>
        <p:nvPicPr>
          <p:cNvPr id="4" name="Content Placeholder 3" descr="http://naturesfootprints.co.uk/wp-content/uploads/2012/04/Quote-1.jpg">
            <a:extLst>
              <a:ext uri="{FF2B5EF4-FFF2-40B4-BE49-F238E27FC236}">
                <a16:creationId xmlns:a16="http://schemas.microsoft.com/office/drawing/2014/main" id="{AF5DE6E0-C4CC-4D83-8878-F03D593EE4FC}"/>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a:xfrm>
            <a:off x="6320781" y="17718"/>
            <a:ext cx="2592387" cy="2736850"/>
          </a:xfrm>
          <a:prstGeom prst="rect">
            <a:avLst/>
          </a:prstGeom>
        </p:spPr>
      </p:pic>
    </p:spTree>
    <p:extLst>
      <p:ext uri="{BB962C8B-B14F-4D97-AF65-F5344CB8AC3E}">
        <p14:creationId xmlns:p14="http://schemas.microsoft.com/office/powerpoint/2010/main" val="1566474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7A7F6-7E3F-4A9F-98D1-165CBE1127A2}"/>
              </a:ext>
            </a:extLst>
          </p:cNvPr>
          <p:cNvSpPr>
            <a:spLocks noGrp="1"/>
          </p:cNvSpPr>
          <p:nvPr>
            <p:ph type="title"/>
          </p:nvPr>
        </p:nvSpPr>
        <p:spPr>
          <a:xfrm>
            <a:off x="457200" y="-323428"/>
            <a:ext cx="8229600" cy="1600200"/>
          </a:xfrm>
        </p:spPr>
        <p:txBody>
          <a:bodyPr/>
          <a:lstStyle/>
          <a:p>
            <a:r>
              <a:rPr lang="en-GB" b="1" dirty="0">
                <a:solidFill>
                  <a:srgbClr val="A50021"/>
                </a:solidFill>
              </a:rPr>
              <a:t>Homework </a:t>
            </a:r>
          </a:p>
        </p:txBody>
      </p:sp>
      <p:sp>
        <p:nvSpPr>
          <p:cNvPr id="3" name="Content Placeholder 2">
            <a:extLst>
              <a:ext uri="{FF2B5EF4-FFF2-40B4-BE49-F238E27FC236}">
                <a16:creationId xmlns:a16="http://schemas.microsoft.com/office/drawing/2014/main" id="{3F4C2361-EE08-49F2-8A2C-1AA3968E3E5E}"/>
              </a:ext>
            </a:extLst>
          </p:cNvPr>
          <p:cNvSpPr>
            <a:spLocks noGrp="1"/>
          </p:cNvSpPr>
          <p:nvPr>
            <p:ph idx="1"/>
          </p:nvPr>
        </p:nvSpPr>
        <p:spPr>
          <a:xfrm>
            <a:off x="457200" y="1600200"/>
            <a:ext cx="8229600" cy="4781128"/>
          </a:xfrm>
        </p:spPr>
        <p:txBody>
          <a:bodyPr>
            <a:normAutofit/>
          </a:bodyPr>
          <a:lstStyle/>
          <a:p>
            <a:r>
              <a:rPr lang="en-GB" sz="2100" dirty="0"/>
              <a:t>Daily reading – to be recorded in purple Reading Journals ‘I read to you’ – front of book</a:t>
            </a:r>
          </a:p>
          <a:p>
            <a:pPr marL="0" indent="0">
              <a:buNone/>
            </a:pPr>
            <a:r>
              <a:rPr lang="en-GB" sz="2100" dirty="0"/>
              <a:t>     ‘You read to me’ – back of book</a:t>
            </a:r>
          </a:p>
          <a:p>
            <a:r>
              <a:rPr lang="en-GB" sz="2100" dirty="0"/>
              <a:t>Homework Books</a:t>
            </a:r>
          </a:p>
          <a:p>
            <a:r>
              <a:rPr lang="en-GB" sz="2100" dirty="0"/>
              <a:t>Phonics </a:t>
            </a:r>
          </a:p>
          <a:p>
            <a:r>
              <a:rPr lang="en-GB" sz="2100" dirty="0"/>
              <a:t>Maths</a:t>
            </a:r>
          </a:p>
          <a:p>
            <a:pPr marL="0" indent="0">
              <a:buNone/>
            </a:pPr>
            <a:endParaRPr lang="en-GB" sz="2100" dirty="0"/>
          </a:p>
          <a:p>
            <a:pPr marL="0" indent="0">
              <a:buNone/>
            </a:pPr>
            <a:r>
              <a:rPr lang="en-GB" sz="2100" dirty="0"/>
              <a:t>Sometimes:</a:t>
            </a:r>
          </a:p>
          <a:p>
            <a:r>
              <a:rPr lang="en-GB" sz="2100" dirty="0"/>
              <a:t>Talk/practical home work linked with Topic</a:t>
            </a:r>
          </a:p>
        </p:txBody>
      </p:sp>
    </p:spTree>
    <p:extLst>
      <p:ext uri="{BB962C8B-B14F-4D97-AF65-F5344CB8AC3E}">
        <p14:creationId xmlns:p14="http://schemas.microsoft.com/office/powerpoint/2010/main" val="2189667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F872AEB-B1BF-804B-A18A-F381B32D9482}"/>
              </a:ext>
            </a:extLst>
          </p:cNvPr>
          <p:cNvSpPr txBox="1">
            <a:spLocks/>
          </p:cNvSpPr>
          <p:nvPr/>
        </p:nvSpPr>
        <p:spPr>
          <a:xfrm>
            <a:off x="764960" y="1101092"/>
            <a:ext cx="8229600" cy="5792563"/>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50000"/>
              </a:lnSpc>
            </a:pPr>
            <a:r>
              <a:rPr lang="en-GB" b="1" dirty="0"/>
              <a:t>Tapestry</a:t>
            </a:r>
            <a:r>
              <a:rPr lang="en-GB" dirty="0"/>
              <a:t> is an online journal to help record all the learning and fun of children's early years education.</a:t>
            </a:r>
            <a:endParaRPr lang="en-GB" altLang="en-US" dirty="0">
              <a:latin typeface="Comic Sans MS" charset="0"/>
            </a:endParaRPr>
          </a:p>
          <a:p>
            <a:pPr>
              <a:lnSpc>
                <a:spcPct val="150000"/>
              </a:lnSpc>
            </a:pPr>
            <a:r>
              <a:rPr lang="en-GB" altLang="en-US" dirty="0">
                <a:latin typeface="Century Gothic" panose="020B0502020202020204" pitchFamily="34" charset="0"/>
              </a:rPr>
              <a:t>A two way process </a:t>
            </a:r>
          </a:p>
        </p:txBody>
      </p:sp>
      <p:sp>
        <p:nvSpPr>
          <p:cNvPr id="3" name="Title 1">
            <a:extLst>
              <a:ext uri="{FF2B5EF4-FFF2-40B4-BE49-F238E27FC236}">
                <a16:creationId xmlns:a16="http://schemas.microsoft.com/office/drawing/2014/main" id="{FA528A1A-A28E-784A-AD3E-188213AB525B}"/>
              </a:ext>
            </a:extLst>
          </p:cNvPr>
          <p:cNvSpPr txBox="1">
            <a:spLocks/>
          </p:cNvSpPr>
          <p:nvPr/>
        </p:nvSpPr>
        <p:spPr>
          <a:xfrm>
            <a:off x="457200" y="320483"/>
            <a:ext cx="8229600" cy="1124744"/>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GB" b="1" dirty="0">
                <a:solidFill>
                  <a:srgbClr val="A50021"/>
                </a:solidFill>
              </a:rPr>
              <a:t>Tapestry</a:t>
            </a:r>
          </a:p>
        </p:txBody>
      </p:sp>
    </p:spTree>
    <p:extLst>
      <p:ext uri="{BB962C8B-B14F-4D97-AF65-F5344CB8AC3E}">
        <p14:creationId xmlns:p14="http://schemas.microsoft.com/office/powerpoint/2010/main" val="126799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9B69-D995-4964-980C-D91659004A18}"/>
              </a:ext>
            </a:extLst>
          </p:cNvPr>
          <p:cNvSpPr>
            <a:spLocks noGrp="1"/>
          </p:cNvSpPr>
          <p:nvPr>
            <p:ph type="title"/>
          </p:nvPr>
        </p:nvSpPr>
        <p:spPr/>
        <p:txBody>
          <a:bodyPr/>
          <a:lstStyle/>
          <a:p>
            <a:r>
              <a:rPr lang="en-GB" dirty="0"/>
              <a:t>Key Information</a:t>
            </a:r>
          </a:p>
        </p:txBody>
      </p:sp>
      <p:sp>
        <p:nvSpPr>
          <p:cNvPr id="3" name="Content Placeholder 2">
            <a:extLst>
              <a:ext uri="{FF2B5EF4-FFF2-40B4-BE49-F238E27FC236}">
                <a16:creationId xmlns:a16="http://schemas.microsoft.com/office/drawing/2014/main" id="{22AF9378-96BC-449E-8453-65A86559E93C}"/>
              </a:ext>
            </a:extLst>
          </p:cNvPr>
          <p:cNvSpPr>
            <a:spLocks noGrp="1"/>
          </p:cNvSpPr>
          <p:nvPr>
            <p:ph idx="1"/>
          </p:nvPr>
        </p:nvSpPr>
        <p:spPr/>
        <p:txBody>
          <a:bodyPr>
            <a:normAutofit fontScale="25000" lnSpcReduction="20000"/>
          </a:bodyPr>
          <a:lstStyle/>
          <a:p>
            <a:r>
              <a:rPr lang="en-GB" altLang="en-US" sz="7200" dirty="0"/>
              <a:t>Children are allowed to bring in topic related objects and  work to show. Please support us in not allowing your child to bring in toys to school. The Children take it in turns to take home,  ‘what’s in the box!’ They are allowed to put anything in this box, including toys.</a:t>
            </a:r>
          </a:p>
          <a:p>
            <a:r>
              <a:rPr lang="en-GB" altLang="en-US" sz="7200" dirty="0"/>
              <a:t> Parents of the birthday children are invited in for Birthday Assembly.</a:t>
            </a:r>
          </a:p>
          <a:p>
            <a:r>
              <a:rPr lang="en-GB" altLang="en-US" sz="7200" dirty="0"/>
              <a:t> Children need </a:t>
            </a:r>
            <a:r>
              <a:rPr lang="en-GB" altLang="en-US" sz="7200" b="1" dirty="0"/>
              <a:t>water bottles </a:t>
            </a:r>
            <a:r>
              <a:rPr lang="en-GB" altLang="en-US" sz="7200" dirty="0"/>
              <a:t>in school each day </a:t>
            </a:r>
            <a:r>
              <a:rPr lang="en-GB" altLang="en-US" sz="7200" b="1" dirty="0"/>
              <a:t>- no juice/squash. </a:t>
            </a:r>
          </a:p>
          <a:p>
            <a:r>
              <a:rPr lang="en-GB" altLang="en-US" sz="7200" dirty="0"/>
              <a:t> </a:t>
            </a:r>
            <a:r>
              <a:rPr lang="en-GB" altLang="en-US" sz="7200" b="1" i="1" dirty="0"/>
              <a:t>Please label</a:t>
            </a:r>
            <a:r>
              <a:rPr lang="en-GB" altLang="en-US" sz="7200" dirty="0"/>
              <a:t>  everything including  water bottles</a:t>
            </a:r>
          </a:p>
          <a:p>
            <a:r>
              <a:rPr lang="en-GB" altLang="en-US" sz="7200" dirty="0"/>
              <a:t>Please can your child have wellington boots and jogging bottoms.</a:t>
            </a:r>
          </a:p>
          <a:p>
            <a:r>
              <a:rPr lang="en-GB" altLang="en-US" sz="7200" dirty="0"/>
              <a:t>Free fruit in school scheme.</a:t>
            </a:r>
          </a:p>
          <a:p>
            <a:r>
              <a:rPr lang="en-GB" altLang="en-US" sz="7200" dirty="0"/>
              <a:t>Milk and more – free for under 5s.</a:t>
            </a:r>
          </a:p>
          <a:p>
            <a:r>
              <a:rPr lang="en-GB" altLang="en-US" sz="7200" dirty="0"/>
              <a:t>Please check newsletters for dates of forthcoming events.</a:t>
            </a:r>
          </a:p>
          <a:p>
            <a:r>
              <a:rPr lang="en-GB" altLang="en-US" sz="7200" dirty="0"/>
              <a:t>Home circumstances – we are here to help.</a:t>
            </a:r>
          </a:p>
          <a:p>
            <a:r>
              <a:rPr lang="en-GB" altLang="en-US" sz="7200" dirty="0"/>
              <a:t>ELSA – Emotional Literacy Support Assistant – Mrs Holt Miller</a:t>
            </a:r>
          </a:p>
          <a:p>
            <a:endParaRPr lang="en-GB" altLang="en-US" sz="2800" dirty="0"/>
          </a:p>
        </p:txBody>
      </p:sp>
    </p:spTree>
    <p:extLst>
      <p:ext uri="{BB962C8B-B14F-4D97-AF65-F5344CB8AC3E}">
        <p14:creationId xmlns:p14="http://schemas.microsoft.com/office/powerpoint/2010/main" val="383075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b="1" dirty="0">
                <a:solidFill>
                  <a:srgbClr val="A50021"/>
                </a:solidFill>
                <a:latin typeface="+mj-lt"/>
              </a:rPr>
              <a:t>Thank you!</a:t>
            </a:r>
            <a:br>
              <a:rPr lang="en-GB" b="1" dirty="0">
                <a:solidFill>
                  <a:srgbClr val="A50021"/>
                </a:solidFill>
                <a:latin typeface="+mj-lt"/>
              </a:rPr>
            </a:br>
            <a:r>
              <a:rPr lang="en-GB" b="1" dirty="0">
                <a:solidFill>
                  <a:srgbClr val="A50021"/>
                </a:solidFill>
                <a:latin typeface="+mj-lt"/>
              </a:rPr>
              <a:t>Any questions?</a:t>
            </a:r>
          </a:p>
        </p:txBody>
      </p:sp>
      <p:sp>
        <p:nvSpPr>
          <p:cNvPr id="3" name="Subtitle 2"/>
          <p:cNvSpPr>
            <a:spLocks noGrp="1"/>
          </p:cNvSpPr>
          <p:nvPr>
            <p:ph type="subTitle" idx="1"/>
          </p:nvPr>
        </p:nvSpPr>
        <p:spPr/>
        <p:txBody>
          <a:bodyPr>
            <a:normAutofit lnSpcReduction="10000"/>
          </a:bodyPr>
          <a:lstStyle/>
          <a:p>
            <a:r>
              <a:rPr lang="en-GB" b="1" dirty="0">
                <a:solidFill>
                  <a:schemeClr val="tx1"/>
                </a:solidFill>
              </a:rPr>
              <a:t>September 2022</a:t>
            </a:r>
          </a:p>
          <a:p>
            <a:r>
              <a:rPr lang="en-GB" dirty="0">
                <a:solidFill>
                  <a:schemeClr val="tx1"/>
                </a:solidFill>
              </a:rPr>
              <a:t>‘</a:t>
            </a:r>
            <a:r>
              <a:rPr lang="en-GB" b="1" dirty="0">
                <a:solidFill>
                  <a:schemeClr val="tx1"/>
                </a:solidFill>
              </a:rPr>
              <a:t>Meet The Teacher: </a:t>
            </a:r>
            <a:r>
              <a:rPr lang="en-GB" dirty="0">
                <a:solidFill>
                  <a:schemeClr val="tx1"/>
                </a:solidFill>
              </a:rPr>
              <a:t>Information about learning and the curriculum.’ </a:t>
            </a:r>
          </a:p>
          <a:p>
            <a:endParaRPr lang="en-GB"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260648"/>
            <a:ext cx="11715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9586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0"/>
            <a:ext cx="11715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58AE842B-7DA3-4F97-ADDF-4C7C891D7A91}"/>
              </a:ext>
            </a:extLst>
          </p:cNvPr>
          <p:cNvSpPr txBox="1">
            <a:spLocks/>
          </p:cNvSpPr>
          <p:nvPr/>
        </p:nvSpPr>
        <p:spPr>
          <a:xfrm>
            <a:off x="1279079" y="116632"/>
            <a:ext cx="7011361" cy="1465118"/>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3375" b="1" dirty="0">
                <a:solidFill>
                  <a:srgbClr val="A50021"/>
                </a:solidFill>
              </a:rPr>
              <a:t>Newdigate CofE Infant School</a:t>
            </a:r>
            <a:br>
              <a:rPr lang="en-US" sz="3375" b="1" dirty="0">
                <a:solidFill>
                  <a:srgbClr val="A50021"/>
                </a:solidFill>
              </a:rPr>
            </a:br>
            <a:r>
              <a:rPr lang="en-US" sz="3375" b="1" dirty="0">
                <a:solidFill>
                  <a:srgbClr val="A50021"/>
                </a:solidFill>
              </a:rPr>
              <a:t>2022-2023 Topics</a:t>
            </a:r>
            <a:endParaRPr lang="en-GB" sz="3375" b="1" dirty="0">
              <a:solidFill>
                <a:srgbClr val="A50021"/>
              </a:solidFill>
            </a:endParaRPr>
          </a:p>
        </p:txBody>
      </p:sp>
      <p:pic>
        <p:nvPicPr>
          <p:cNvPr id="6" name="Picture 5"/>
          <p:cNvPicPr>
            <a:picLocks noChangeAspect="1"/>
          </p:cNvPicPr>
          <p:nvPr/>
        </p:nvPicPr>
        <p:blipFill>
          <a:blip r:embed="rId4"/>
          <a:stretch>
            <a:fillRect/>
          </a:stretch>
        </p:blipFill>
        <p:spPr>
          <a:xfrm>
            <a:off x="2699792" y="1438275"/>
            <a:ext cx="4410691" cy="4201111"/>
          </a:xfrm>
          <a:prstGeom prst="rect">
            <a:avLst/>
          </a:prstGeom>
        </p:spPr>
      </p:pic>
    </p:spTree>
    <p:extLst>
      <p:ext uri="{BB962C8B-B14F-4D97-AF65-F5344CB8AC3E}">
        <p14:creationId xmlns:p14="http://schemas.microsoft.com/office/powerpoint/2010/main" val="1959949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38744-8795-429D-9924-181EAA995942}"/>
              </a:ext>
            </a:extLst>
          </p:cNvPr>
          <p:cNvSpPr>
            <a:spLocks noGrp="1"/>
          </p:cNvSpPr>
          <p:nvPr>
            <p:ph type="title"/>
          </p:nvPr>
        </p:nvSpPr>
        <p:spPr>
          <a:xfrm>
            <a:off x="457200" y="0"/>
            <a:ext cx="8229600" cy="1268760"/>
          </a:xfrm>
        </p:spPr>
        <p:txBody>
          <a:bodyPr/>
          <a:lstStyle/>
          <a:p>
            <a:r>
              <a:rPr lang="en-GB" sz="4000" dirty="0"/>
              <a:t>The New Early Years Framework</a:t>
            </a:r>
          </a:p>
        </p:txBody>
      </p:sp>
      <p:pic>
        <p:nvPicPr>
          <p:cNvPr id="5" name="Content Placeholder 4">
            <a:extLst>
              <a:ext uri="{FF2B5EF4-FFF2-40B4-BE49-F238E27FC236}">
                <a16:creationId xmlns:a16="http://schemas.microsoft.com/office/drawing/2014/main" id="{2FF4FC60-319A-48C4-836C-43F43742C182}"/>
              </a:ext>
            </a:extLst>
          </p:cNvPr>
          <p:cNvPicPr>
            <a:picLocks noGrp="1" noChangeAspect="1"/>
          </p:cNvPicPr>
          <p:nvPr>
            <p:ph idx="1"/>
          </p:nvPr>
        </p:nvPicPr>
        <p:blipFill>
          <a:blip r:embed="rId3"/>
          <a:stretch>
            <a:fillRect/>
          </a:stretch>
        </p:blipFill>
        <p:spPr>
          <a:xfrm>
            <a:off x="573603" y="1412776"/>
            <a:ext cx="8327948" cy="4713387"/>
          </a:xfrm>
        </p:spPr>
      </p:pic>
    </p:spTree>
    <p:extLst>
      <p:ext uri="{BB962C8B-B14F-4D97-AF65-F5344CB8AC3E}">
        <p14:creationId xmlns:p14="http://schemas.microsoft.com/office/powerpoint/2010/main" val="3509417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2119530"/>
            <a:ext cx="7992888" cy="2893647"/>
          </a:xfrm>
        </p:spPr>
        <p:txBody>
          <a:bodyPr>
            <a:normAutofit fontScale="55000" lnSpcReduction="20000"/>
          </a:bodyPr>
          <a:lstStyle/>
          <a:p>
            <a:pPr algn="l"/>
            <a:r>
              <a:rPr lang="en-US" sz="3800" b="1" u="sng" dirty="0"/>
              <a:t>Why is there a new reading framework?</a:t>
            </a:r>
          </a:p>
          <a:p>
            <a:pPr algn="l"/>
            <a:endParaRPr lang="en-US" sz="3800" b="1" u="sng" dirty="0"/>
          </a:p>
          <a:p>
            <a:pPr algn="l"/>
            <a:r>
              <a:rPr lang="en-US" sz="2100" b="1" dirty="0"/>
              <a:t>“ Over the last 2 decades, there has been a deepening recognition of the fundamental importance of improving reading standards on a </a:t>
            </a:r>
            <a:r>
              <a:rPr lang="en-US" sz="4200" b="1" dirty="0"/>
              <a:t>child’s future academic achievement, wellbeing and success in life</a:t>
            </a:r>
            <a:r>
              <a:rPr lang="en-US" sz="2100" b="1" dirty="0"/>
              <a:t>” – Reading framework – 2021</a:t>
            </a:r>
          </a:p>
          <a:p>
            <a:pPr algn="l"/>
            <a:endParaRPr lang="en-US" sz="2100" b="1" dirty="0"/>
          </a:p>
          <a:p>
            <a:pPr algn="l"/>
            <a:r>
              <a:rPr lang="en-US" sz="2100" b="1" dirty="0"/>
              <a:t>“If children are confident and </a:t>
            </a:r>
            <a:r>
              <a:rPr lang="en-US" sz="4700" b="1" dirty="0"/>
              <a:t>proficient readers at an early age</a:t>
            </a:r>
            <a:r>
              <a:rPr lang="en-US" sz="2100" b="1" dirty="0"/>
              <a:t>, they have better educational outcomes and life chances” – Reading framework 2021</a:t>
            </a:r>
          </a:p>
          <a:p>
            <a:pPr algn="l"/>
            <a:endParaRPr lang="en-US" b="1" dirty="0"/>
          </a:p>
          <a:p>
            <a:pPr algn="l"/>
            <a:r>
              <a:rPr lang="en-US" b="1" dirty="0"/>
              <a:t> </a:t>
            </a:r>
            <a:r>
              <a:rPr lang="en-US" b="1" dirty="0">
                <a:hlinkClick r:id="rId3"/>
              </a:rPr>
              <a:t>https://www.youtube.com/watch?v=LxU75zhNn0g</a:t>
            </a:r>
            <a:r>
              <a:rPr lang="en-US" b="1" dirty="0"/>
              <a:t> </a:t>
            </a:r>
          </a:p>
        </p:txBody>
      </p:sp>
      <p:sp>
        <p:nvSpPr>
          <p:cNvPr id="5" name="Title 4">
            <a:extLst>
              <a:ext uri="{FF2B5EF4-FFF2-40B4-BE49-F238E27FC236}">
                <a16:creationId xmlns:a16="http://schemas.microsoft.com/office/drawing/2014/main" id="{5B098650-E6AD-4DE7-A449-DA02EA5CC85B}"/>
              </a:ext>
            </a:extLst>
          </p:cNvPr>
          <p:cNvSpPr>
            <a:spLocks noGrp="1"/>
          </p:cNvSpPr>
          <p:nvPr>
            <p:ph type="ctrTitle"/>
          </p:nvPr>
        </p:nvSpPr>
        <p:spPr>
          <a:xfrm>
            <a:off x="685800" y="548680"/>
            <a:ext cx="7772400" cy="1235223"/>
          </a:xfrm>
        </p:spPr>
        <p:txBody>
          <a:bodyPr/>
          <a:lstStyle/>
          <a:p>
            <a:r>
              <a:rPr lang="en-GB" sz="5400" b="1" dirty="0">
                <a:solidFill>
                  <a:srgbClr val="A50021"/>
                </a:solidFill>
              </a:rPr>
              <a:t>Reading</a:t>
            </a:r>
          </a:p>
        </p:txBody>
      </p:sp>
    </p:spTree>
    <p:extLst>
      <p:ext uri="{BB962C8B-B14F-4D97-AF65-F5344CB8AC3E}">
        <p14:creationId xmlns:p14="http://schemas.microsoft.com/office/powerpoint/2010/main" val="4258025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A50021"/>
                </a:solidFill>
              </a:rPr>
              <a:t>Simple view of reading </a:t>
            </a:r>
            <a:endParaRPr lang="en-GB" dirty="0">
              <a:solidFill>
                <a:srgbClr val="A50021"/>
              </a:solidFill>
            </a:endParaRPr>
          </a:p>
        </p:txBody>
      </p:sp>
      <p:pic>
        <p:nvPicPr>
          <p:cNvPr id="4" name="Content Placeholder 3"/>
          <p:cNvPicPr>
            <a:picLocks noGrp="1" noChangeAspect="1"/>
          </p:cNvPicPr>
          <p:nvPr>
            <p:ph idx="1"/>
          </p:nvPr>
        </p:nvPicPr>
        <p:blipFill>
          <a:blip r:embed="rId3"/>
          <a:stretch>
            <a:fillRect/>
          </a:stretch>
        </p:blipFill>
        <p:spPr>
          <a:xfrm>
            <a:off x="1754170" y="2032383"/>
            <a:ext cx="4954069" cy="3286115"/>
          </a:xfrm>
          <a:prstGeom prst="rect">
            <a:avLst/>
          </a:prstGeom>
        </p:spPr>
      </p:pic>
    </p:spTree>
    <p:extLst>
      <p:ext uri="{BB962C8B-B14F-4D97-AF65-F5344CB8AC3E}">
        <p14:creationId xmlns:p14="http://schemas.microsoft.com/office/powerpoint/2010/main" val="750817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1314450"/>
            <a:ext cx="6447501" cy="712033"/>
          </a:xfrm>
        </p:spPr>
        <p:txBody>
          <a:bodyPr/>
          <a:lstStyle/>
          <a:p>
            <a:r>
              <a:rPr lang="en-US" b="1" dirty="0">
                <a:solidFill>
                  <a:srgbClr val="A50021"/>
                </a:solidFill>
              </a:rPr>
              <a:t>Scarborough reading rope </a:t>
            </a:r>
            <a:endParaRPr lang="en-GB" b="1" dirty="0">
              <a:solidFill>
                <a:srgbClr val="A50021"/>
              </a:solidFill>
            </a:endParaRPr>
          </a:p>
        </p:txBody>
      </p:sp>
      <p:pic>
        <p:nvPicPr>
          <p:cNvPr id="4" name="Content Placeholder 3"/>
          <p:cNvPicPr>
            <a:picLocks noGrp="1" noChangeAspect="1"/>
          </p:cNvPicPr>
          <p:nvPr>
            <p:ph idx="1"/>
          </p:nvPr>
        </p:nvPicPr>
        <p:blipFill>
          <a:blip r:embed="rId3"/>
          <a:stretch>
            <a:fillRect/>
          </a:stretch>
        </p:blipFill>
        <p:spPr>
          <a:xfrm>
            <a:off x="1310146" y="2026483"/>
            <a:ext cx="6011883" cy="3650072"/>
          </a:xfrm>
          <a:prstGeom prst="rect">
            <a:avLst/>
          </a:prstGeom>
        </p:spPr>
      </p:pic>
    </p:spTree>
    <p:extLst>
      <p:ext uri="{BB962C8B-B14F-4D97-AF65-F5344CB8AC3E}">
        <p14:creationId xmlns:p14="http://schemas.microsoft.com/office/powerpoint/2010/main" val="1915543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560840" cy="1440160"/>
          </a:xfrm>
        </p:spPr>
        <p:txBody>
          <a:bodyPr>
            <a:normAutofit/>
          </a:bodyPr>
          <a:lstStyle/>
          <a:p>
            <a:pPr>
              <a:lnSpc>
                <a:spcPct val="90000"/>
              </a:lnSpc>
            </a:pPr>
            <a:r>
              <a:rPr lang="en-US" sz="3600" dirty="0">
                <a:solidFill>
                  <a:srgbClr val="A50021"/>
                </a:solidFill>
              </a:rPr>
              <a:t>How can you help at home? </a:t>
            </a:r>
            <a:br>
              <a:rPr lang="en-US" sz="3600" dirty="0">
                <a:solidFill>
                  <a:srgbClr val="A50021"/>
                </a:solidFill>
              </a:rPr>
            </a:br>
            <a:r>
              <a:rPr lang="en-US" sz="3600" b="1" u="sng" dirty="0">
                <a:solidFill>
                  <a:srgbClr val="A50021"/>
                </a:solidFill>
              </a:rPr>
              <a:t>2</a:t>
            </a:r>
            <a:r>
              <a:rPr lang="en-US" sz="3600" dirty="0">
                <a:solidFill>
                  <a:srgbClr val="A50021"/>
                </a:solidFill>
              </a:rPr>
              <a:t> book formula</a:t>
            </a:r>
            <a:endParaRPr lang="en-GB" sz="3600" dirty="0">
              <a:solidFill>
                <a:srgbClr val="A50021"/>
              </a:solidFill>
            </a:endParaRPr>
          </a:p>
        </p:txBody>
      </p:sp>
      <p:sp>
        <p:nvSpPr>
          <p:cNvPr id="3" name="Content Placeholder 2"/>
          <p:cNvSpPr>
            <a:spLocks noGrp="1"/>
          </p:cNvSpPr>
          <p:nvPr>
            <p:ph idx="1"/>
          </p:nvPr>
        </p:nvSpPr>
        <p:spPr>
          <a:xfrm>
            <a:off x="486343" y="1988840"/>
            <a:ext cx="5164648" cy="4104455"/>
          </a:xfrm>
        </p:spPr>
        <p:txBody>
          <a:bodyPr>
            <a:normAutofit fontScale="77500" lnSpcReduction="20000"/>
          </a:bodyPr>
          <a:lstStyle/>
          <a:p>
            <a:pPr marL="0" indent="0">
              <a:lnSpc>
                <a:spcPct val="90000"/>
              </a:lnSpc>
              <a:buNone/>
            </a:pPr>
            <a:r>
              <a:rPr lang="en-US" sz="1800" b="1" dirty="0"/>
              <a:t>‘I read this book to you’       (child focuses on decoding)</a:t>
            </a:r>
          </a:p>
          <a:p>
            <a:pPr>
              <a:lnSpc>
                <a:spcPct val="90000"/>
              </a:lnSpc>
            </a:pPr>
            <a:r>
              <a:rPr lang="en-US" sz="1800" b="1" dirty="0"/>
              <a:t>Read, read and read!</a:t>
            </a:r>
          </a:p>
          <a:p>
            <a:pPr>
              <a:lnSpc>
                <a:spcPct val="90000"/>
              </a:lnSpc>
            </a:pPr>
            <a:r>
              <a:rPr lang="en-US" sz="1800" dirty="0"/>
              <a:t>Reading challenge </a:t>
            </a:r>
          </a:p>
          <a:p>
            <a:pPr>
              <a:lnSpc>
                <a:spcPct val="90000"/>
              </a:lnSpc>
            </a:pPr>
            <a:r>
              <a:rPr lang="en-US" sz="1800" b="1" dirty="0"/>
              <a:t>Focus on decoding </a:t>
            </a:r>
            <a:r>
              <a:rPr lang="en-US" sz="1800" dirty="0"/>
              <a:t>– the framework says a child </a:t>
            </a:r>
            <a:r>
              <a:rPr lang="en-US" sz="1800" b="1" dirty="0"/>
              <a:t>MUST</a:t>
            </a:r>
            <a:r>
              <a:rPr lang="en-US" sz="1800" dirty="0"/>
              <a:t> be fluent in a given book before they can change it –so read and re read as much as possible (your child may use the pictures as a clue to the word – this is okay, however, guide them back to skill of </a:t>
            </a:r>
            <a:r>
              <a:rPr lang="en-US" sz="1800" b="1" u="sng" dirty="0"/>
              <a:t>decoding</a:t>
            </a:r>
            <a:r>
              <a:rPr lang="en-US" sz="1800" dirty="0"/>
              <a:t> as a strategy for reading. As they become more advanced readers – there will be less pictures and they will need to use their phonic knowledge to feel secure about themselves as a ‘reader’ )</a:t>
            </a:r>
          </a:p>
          <a:p>
            <a:pPr>
              <a:lnSpc>
                <a:spcPct val="90000"/>
              </a:lnSpc>
            </a:pPr>
            <a:r>
              <a:rPr lang="en-US" sz="1800" dirty="0"/>
              <a:t>Please do write in the purple reading record –it helps us to see how your child is reading at home and we can respond as necessary. </a:t>
            </a:r>
          </a:p>
          <a:p>
            <a:pPr>
              <a:lnSpc>
                <a:spcPct val="90000"/>
              </a:lnSpc>
            </a:pPr>
            <a:r>
              <a:rPr lang="en-US" sz="1800" dirty="0"/>
              <a:t>Do come and talk to us if you have a question</a:t>
            </a:r>
          </a:p>
          <a:p>
            <a:pPr>
              <a:lnSpc>
                <a:spcPct val="90000"/>
              </a:lnSpc>
            </a:pPr>
            <a:endParaRPr lang="en-US" sz="1800" b="1" dirty="0"/>
          </a:p>
          <a:p>
            <a:pPr marL="0" indent="0">
              <a:lnSpc>
                <a:spcPct val="90000"/>
              </a:lnSpc>
              <a:buNone/>
            </a:pPr>
            <a:r>
              <a:rPr lang="en-US" sz="1800" b="1" dirty="0"/>
              <a:t>‘You read this book to me’     (adult reading to child – language and comprehension)</a:t>
            </a:r>
          </a:p>
          <a:p>
            <a:pPr marL="0" indent="0">
              <a:lnSpc>
                <a:spcPct val="90000"/>
              </a:lnSpc>
              <a:buNone/>
            </a:pPr>
            <a:r>
              <a:rPr lang="en-US" sz="1800" u="sng" dirty="0"/>
              <a:t>First read </a:t>
            </a:r>
            <a:r>
              <a:rPr lang="en-US" sz="1800" dirty="0"/>
              <a:t>- enjoy the story.</a:t>
            </a:r>
          </a:p>
          <a:p>
            <a:pPr marL="0" indent="0">
              <a:lnSpc>
                <a:spcPct val="90000"/>
              </a:lnSpc>
              <a:buNone/>
            </a:pPr>
            <a:r>
              <a:rPr lang="en-US" sz="1800" u="sng" dirty="0"/>
              <a:t>Later reads </a:t>
            </a:r>
            <a:r>
              <a:rPr lang="en-US" sz="1800" dirty="0"/>
              <a:t>-  the children can join in with key phrases, they can recall parts of the story, you can discuss the meanings of words and you will have modelled expression!</a:t>
            </a:r>
          </a:p>
          <a:p>
            <a:pPr marL="0" indent="0">
              <a:lnSpc>
                <a:spcPct val="90000"/>
              </a:lnSpc>
              <a:buNone/>
            </a:pPr>
            <a:endParaRPr lang="en-GB" sz="825" dirty="0"/>
          </a:p>
        </p:txBody>
      </p:sp>
      <p:pic>
        <p:nvPicPr>
          <p:cNvPr id="4" name="Picture 3">
            <a:extLst>
              <a:ext uri="{FF2B5EF4-FFF2-40B4-BE49-F238E27FC236}">
                <a16:creationId xmlns:a16="http://schemas.microsoft.com/office/drawing/2014/main" id="{6A35A158-555F-417D-85AD-6B634EB00C51}"/>
              </a:ext>
            </a:extLst>
          </p:cNvPr>
          <p:cNvPicPr>
            <a:picLocks noChangeAspect="1"/>
          </p:cNvPicPr>
          <p:nvPr/>
        </p:nvPicPr>
        <p:blipFill>
          <a:blip r:embed="rId2"/>
          <a:stretch>
            <a:fillRect/>
          </a:stretch>
        </p:blipFill>
        <p:spPr>
          <a:xfrm>
            <a:off x="5650991" y="3056705"/>
            <a:ext cx="3006666" cy="1826549"/>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537179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20D7F-8224-42CA-81B0-D8F8D8FBB400}"/>
              </a:ext>
            </a:extLst>
          </p:cNvPr>
          <p:cNvSpPr>
            <a:spLocks noGrp="1"/>
          </p:cNvSpPr>
          <p:nvPr>
            <p:ph type="title"/>
          </p:nvPr>
        </p:nvSpPr>
        <p:spPr/>
        <p:txBody>
          <a:bodyPr/>
          <a:lstStyle/>
          <a:p>
            <a:r>
              <a:rPr lang="en-GB" b="1" dirty="0">
                <a:solidFill>
                  <a:srgbClr val="A50021"/>
                </a:solidFill>
              </a:rPr>
              <a:t>Reading Objectives</a:t>
            </a:r>
          </a:p>
        </p:txBody>
      </p:sp>
      <p:sp>
        <p:nvSpPr>
          <p:cNvPr id="3" name="Content Placeholder 2">
            <a:extLst>
              <a:ext uri="{FF2B5EF4-FFF2-40B4-BE49-F238E27FC236}">
                <a16:creationId xmlns:a16="http://schemas.microsoft.com/office/drawing/2014/main" id="{537BBAC4-CB25-465F-AF13-7190A17554D2}"/>
              </a:ext>
            </a:extLst>
          </p:cNvPr>
          <p:cNvSpPr>
            <a:spLocks noGrp="1"/>
          </p:cNvSpPr>
          <p:nvPr>
            <p:ph idx="1"/>
          </p:nvPr>
        </p:nvSpPr>
        <p:spPr/>
        <p:txBody>
          <a:bodyPr>
            <a:normAutofit/>
          </a:bodyPr>
          <a:lstStyle/>
          <a:p>
            <a:pPr marL="0" indent="0">
              <a:buNone/>
            </a:pPr>
            <a:r>
              <a:rPr lang="en-US" sz="3200" dirty="0">
                <a:latin typeface="Century Gothic" panose="020B0502020202020204" pitchFamily="34" charset="0"/>
              </a:rPr>
              <a:t>Reading forms an essential part of our school day</a:t>
            </a:r>
          </a:p>
          <a:p>
            <a:r>
              <a:rPr lang="en-US" sz="3200" dirty="0">
                <a:latin typeface="Century Gothic" panose="020B0502020202020204" pitchFamily="34" charset="0"/>
              </a:rPr>
              <a:t>Individual reading </a:t>
            </a:r>
          </a:p>
          <a:p>
            <a:r>
              <a:rPr lang="en-US" sz="3200" dirty="0">
                <a:latin typeface="Century Gothic" panose="020B0502020202020204" pitchFamily="34" charset="0"/>
              </a:rPr>
              <a:t>Phonics </a:t>
            </a:r>
          </a:p>
          <a:p>
            <a:r>
              <a:rPr lang="en-US" sz="3200" dirty="0">
                <a:latin typeface="Century Gothic" panose="020B0502020202020204" pitchFamily="34" charset="0"/>
              </a:rPr>
              <a:t>Story time</a:t>
            </a:r>
          </a:p>
          <a:p>
            <a:pPr marL="0" indent="0">
              <a:buNone/>
            </a:pPr>
            <a:endParaRPr lang="en-US" sz="3200" dirty="0">
              <a:latin typeface="Century Gothic" panose="020B0502020202020204" pitchFamily="34" charset="0"/>
            </a:endParaRPr>
          </a:p>
          <a:p>
            <a:pPr marL="0" indent="0">
              <a:buNone/>
            </a:pPr>
            <a:endParaRPr lang="en-US" sz="3200" dirty="0">
              <a:latin typeface="Century Gothic" panose="020B0502020202020204" pitchFamily="34" charset="0"/>
            </a:endParaRPr>
          </a:p>
          <a:p>
            <a:pPr marL="0" indent="0">
              <a:buNone/>
            </a:pPr>
            <a:endParaRPr lang="en-GB" sz="3200" dirty="0"/>
          </a:p>
          <a:p>
            <a:endParaRPr lang="en-GB" dirty="0"/>
          </a:p>
        </p:txBody>
      </p:sp>
    </p:spTree>
    <p:extLst>
      <p:ext uri="{BB962C8B-B14F-4D97-AF65-F5344CB8AC3E}">
        <p14:creationId xmlns:p14="http://schemas.microsoft.com/office/powerpoint/2010/main" val="24213529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15342</TotalTime>
  <Words>1982</Words>
  <Application>Microsoft Office PowerPoint</Application>
  <PresentationFormat>On-screen Show (4:3)</PresentationFormat>
  <Paragraphs>206</Paragraphs>
  <Slides>26</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Century Gothic</vt:lpstr>
      <vt:lpstr>Comic Sans MS</vt:lpstr>
      <vt:lpstr>Courier New</vt:lpstr>
      <vt:lpstr>Palatino Linotype</vt:lpstr>
      <vt:lpstr>Times New Roman</vt:lpstr>
      <vt:lpstr>Executive</vt:lpstr>
      <vt:lpstr>Newdigate  C of E Infant School </vt:lpstr>
      <vt:lpstr>The adults in our class are…</vt:lpstr>
      <vt:lpstr>PowerPoint Presentation</vt:lpstr>
      <vt:lpstr>The New Early Years Framework</vt:lpstr>
      <vt:lpstr>Reading</vt:lpstr>
      <vt:lpstr>Simple view of reading </vt:lpstr>
      <vt:lpstr>Scarborough reading rope </vt:lpstr>
      <vt:lpstr>How can you help at home?  2 book formula</vt:lpstr>
      <vt:lpstr>Reading Objectives</vt:lpstr>
      <vt:lpstr>Reading Objectives</vt:lpstr>
      <vt:lpstr>Phonics</vt:lpstr>
      <vt:lpstr>Phonics</vt:lpstr>
      <vt:lpstr>Phonics</vt:lpstr>
      <vt:lpstr>National Phonics Check</vt:lpstr>
      <vt:lpstr>Literacy Early Learning Goals</vt:lpstr>
      <vt:lpstr>Literacy Early Learning Goals</vt:lpstr>
      <vt:lpstr>Literacy Early Learning Goals</vt:lpstr>
      <vt:lpstr>Mathematics Early Learning Goals</vt:lpstr>
      <vt:lpstr>Subitise</vt:lpstr>
      <vt:lpstr>Mathematics Early Learning Goals</vt:lpstr>
      <vt:lpstr>PowerPoint Presentation</vt:lpstr>
      <vt:lpstr>Events</vt:lpstr>
      <vt:lpstr>Homework </vt:lpstr>
      <vt:lpstr>PowerPoint Presentation</vt:lpstr>
      <vt:lpstr>Key Information</vt:lpstr>
      <vt:lpstr>Thank you!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Administrator@curriculum.admin.school</cp:lastModifiedBy>
  <cp:revision>145</cp:revision>
  <cp:lastPrinted>2019-11-14T10:00:11Z</cp:lastPrinted>
  <dcterms:created xsi:type="dcterms:W3CDTF">2015-05-26T11:42:21Z</dcterms:created>
  <dcterms:modified xsi:type="dcterms:W3CDTF">2022-09-28T18:36:04Z</dcterms:modified>
</cp:coreProperties>
</file>