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256" r:id="rId2"/>
    <p:sldId id="308" r:id="rId3"/>
    <p:sldId id="286" r:id="rId4"/>
    <p:sldId id="258" r:id="rId5"/>
    <p:sldId id="257" r:id="rId6"/>
    <p:sldId id="260" r:id="rId7"/>
    <p:sldId id="302" r:id="rId8"/>
    <p:sldId id="290" r:id="rId9"/>
    <p:sldId id="288" r:id="rId10"/>
    <p:sldId id="289" r:id="rId11"/>
    <p:sldId id="291" r:id="rId12"/>
    <p:sldId id="292" r:id="rId13"/>
    <p:sldId id="293" r:id="rId14"/>
    <p:sldId id="303" r:id="rId15"/>
    <p:sldId id="294" r:id="rId16"/>
    <p:sldId id="309" r:id="rId17"/>
    <p:sldId id="296" r:id="rId18"/>
    <p:sldId id="299"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7" autoAdjust="0"/>
  </p:normalViewPr>
  <p:slideViewPr>
    <p:cSldViewPr>
      <p:cViewPr varScale="1">
        <p:scale>
          <a:sx n="71" d="100"/>
          <a:sy n="71" d="100"/>
        </p:scale>
        <p:origin x="178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FC3388-78D1-4F59-9F02-463F2120B72B}" type="datetimeFigureOut">
              <a:rPr lang="en-GB" smtClean="0"/>
              <a:t>28/09/2022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ED35A7-F454-45BB-B968-3148AD45DFA8}" type="slidenum">
              <a:rPr lang="en-GB" smtClean="0"/>
              <a:t>‹#›</a:t>
            </a:fld>
            <a:endParaRPr lang="en-GB"/>
          </a:p>
        </p:txBody>
      </p:sp>
    </p:spTree>
    <p:extLst>
      <p:ext uri="{BB962C8B-B14F-4D97-AF65-F5344CB8AC3E}">
        <p14:creationId xmlns:p14="http://schemas.microsoft.com/office/powerpoint/2010/main" val="171695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16816C2-5826-4248-916A-137FB7E84BC4}" type="datetimeFigureOut">
              <a:rPr lang="en-GB" smtClean="0"/>
              <a:t>28/09/2022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C14C6D-4D76-4355-A9A2-4145FAFAA9A3}" type="slidenum">
              <a:rPr lang="en-GB" smtClean="0"/>
              <a:t>‹#›</a:t>
            </a:fld>
            <a:endParaRPr lang="en-GB"/>
          </a:p>
        </p:txBody>
      </p:sp>
    </p:spTree>
    <p:extLst>
      <p:ext uri="{BB962C8B-B14F-4D97-AF65-F5344CB8AC3E}">
        <p14:creationId xmlns:p14="http://schemas.microsoft.com/office/powerpoint/2010/main" val="46673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14C6D-4D76-4355-A9A2-4145FAFAA9A3}" type="slidenum">
              <a:rPr lang="en-GB" smtClean="0"/>
              <a:t>3</a:t>
            </a:fld>
            <a:endParaRPr lang="en-GB"/>
          </a:p>
        </p:txBody>
      </p:sp>
    </p:spTree>
    <p:extLst>
      <p:ext uri="{BB962C8B-B14F-4D97-AF65-F5344CB8AC3E}">
        <p14:creationId xmlns:p14="http://schemas.microsoft.com/office/powerpoint/2010/main" val="129208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simple view of reading is a scientific theory that a student's ability to understand written words depends on </a:t>
            </a:r>
            <a:r>
              <a:rPr lang="en-GB" sz="1200" b="1" i="0" u="sng" kern="1200" dirty="0">
                <a:solidFill>
                  <a:schemeClr val="tx1"/>
                </a:solidFill>
                <a:effectLst/>
                <a:latin typeface="+mn-lt"/>
                <a:ea typeface="+mn-ea"/>
                <a:cs typeface="+mn-cs"/>
              </a:rPr>
              <a:t>how well they sound out the words</a:t>
            </a:r>
            <a:r>
              <a:rPr lang="en-GB" sz="1200" b="0" i="0" kern="1200" dirty="0">
                <a:solidFill>
                  <a:schemeClr val="tx1"/>
                </a:solidFill>
                <a:effectLst/>
                <a:latin typeface="+mn-lt"/>
                <a:ea typeface="+mn-ea"/>
                <a:cs typeface="+mn-cs"/>
              </a:rPr>
              <a:t> and </a:t>
            </a:r>
            <a:r>
              <a:rPr lang="en-GB" sz="1200" b="1" i="0" u="sng" kern="1200" dirty="0">
                <a:solidFill>
                  <a:schemeClr val="tx1"/>
                </a:solidFill>
                <a:effectLst/>
                <a:latin typeface="+mn-lt"/>
                <a:ea typeface="+mn-ea"/>
                <a:cs typeface="+mn-cs"/>
              </a:rPr>
              <a:t>understand the meaning of those words</a:t>
            </a:r>
            <a:r>
              <a:rPr lang="en-GB" sz="1200" b="0" i="0" kern="1200" dirty="0">
                <a:solidFill>
                  <a:schemeClr val="tx1"/>
                </a:solidFill>
                <a:effectLst/>
                <a:latin typeface="+mn-lt"/>
                <a:ea typeface="+mn-ea"/>
                <a:cs typeface="+mn-cs"/>
              </a:rPr>
              <a:t>. </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a:t>
            </a:r>
            <a:r>
              <a:rPr lang="en-GB" sz="1200" b="0" i="0" u="none" strike="noStrike" kern="1200" baseline="0" dirty="0">
                <a:solidFill>
                  <a:schemeClr val="tx1"/>
                </a:solidFill>
                <a:effectLst/>
                <a:latin typeface="+mn-lt"/>
                <a:ea typeface="+mn-ea"/>
                <a:cs typeface="+mn-cs"/>
              </a:rPr>
              <a:t> aim is for </a:t>
            </a:r>
            <a:r>
              <a:rPr lang="en-GB" sz="1200" b="1" i="0" u="sng" strike="noStrike" kern="1200" baseline="0" dirty="0">
                <a:solidFill>
                  <a:schemeClr val="tx1"/>
                </a:solidFill>
                <a:effectLst/>
                <a:latin typeface="+mn-lt"/>
                <a:ea typeface="+mn-ea"/>
                <a:cs typeface="+mn-cs"/>
              </a:rPr>
              <a:t>all</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chn</a:t>
            </a:r>
            <a:r>
              <a:rPr lang="en-GB" sz="1200" b="0" i="0" u="none" strike="noStrike" kern="1200" baseline="0" dirty="0">
                <a:solidFill>
                  <a:schemeClr val="tx1"/>
                </a:solidFill>
                <a:effectLst/>
                <a:latin typeface="+mn-lt"/>
                <a:ea typeface="+mn-ea"/>
                <a:cs typeface="+mn-cs"/>
              </a:rPr>
              <a:t> to be in the top right quadrant.</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4</a:t>
            </a:fld>
            <a:endParaRPr lang="en-GB"/>
          </a:p>
        </p:txBody>
      </p:sp>
    </p:spTree>
    <p:extLst>
      <p:ext uri="{BB962C8B-B14F-4D97-AF65-F5344CB8AC3E}">
        <p14:creationId xmlns:p14="http://schemas.microsoft.com/office/powerpoint/2010/main" val="198109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Scarborough's Rope captures the complexity of learning to read. </a:t>
            </a:r>
          </a:p>
          <a:p>
            <a:r>
              <a:rPr lang="en-GB" sz="1200" b="0" i="0" kern="1200" dirty="0">
                <a:solidFill>
                  <a:schemeClr val="tx1"/>
                </a:solidFill>
                <a:effectLst/>
                <a:latin typeface="+mn-lt"/>
                <a:ea typeface="+mn-ea"/>
                <a:cs typeface="+mn-cs"/>
              </a:rPr>
              <a:t>Scarborough's Reading Rope is </a:t>
            </a:r>
            <a:r>
              <a:rPr lang="en-GB" sz="1200" b="1" i="0" kern="1200" dirty="0">
                <a:solidFill>
                  <a:schemeClr val="tx1"/>
                </a:solidFill>
                <a:effectLst/>
                <a:latin typeface="+mn-lt"/>
                <a:ea typeface="+mn-ea"/>
                <a:cs typeface="+mn-cs"/>
              </a:rPr>
              <a:t>made up of </a:t>
            </a:r>
            <a:r>
              <a:rPr lang="en-GB" sz="1200" b="1" i="0" u="sng" kern="1200" dirty="0">
                <a:solidFill>
                  <a:schemeClr val="tx1"/>
                </a:solidFill>
                <a:effectLst/>
                <a:latin typeface="+mn-lt"/>
                <a:ea typeface="+mn-ea"/>
                <a:cs typeface="+mn-cs"/>
              </a:rPr>
              <a:t>lower</a:t>
            </a:r>
            <a:r>
              <a:rPr lang="en-GB" sz="1200" b="1" i="0" kern="1200" dirty="0">
                <a:solidFill>
                  <a:schemeClr val="tx1"/>
                </a:solidFill>
                <a:effectLst/>
                <a:latin typeface="+mn-lt"/>
                <a:ea typeface="+mn-ea"/>
                <a:cs typeface="+mn-cs"/>
              </a:rPr>
              <a:t> and </a:t>
            </a:r>
            <a:r>
              <a:rPr lang="en-GB" sz="1200" b="1" i="0" u="sng" kern="1200" dirty="0">
                <a:solidFill>
                  <a:schemeClr val="tx1"/>
                </a:solidFill>
                <a:effectLst/>
                <a:latin typeface="+mn-lt"/>
                <a:ea typeface="+mn-ea"/>
                <a:cs typeface="+mn-cs"/>
              </a:rPr>
              <a:t>upper</a:t>
            </a:r>
            <a:r>
              <a:rPr lang="en-GB" sz="1200" b="1" i="0" kern="1200" dirty="0">
                <a:solidFill>
                  <a:schemeClr val="tx1"/>
                </a:solidFill>
                <a:effectLst/>
                <a:latin typeface="+mn-lt"/>
                <a:ea typeface="+mn-ea"/>
                <a:cs typeface="+mn-cs"/>
              </a:rPr>
              <a:t> strands</a:t>
            </a: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When all of these component parts intertwine   -  it </a:t>
            </a:r>
            <a:r>
              <a:rPr lang="en-GB" sz="1200" b="1" i="0" u="sng" kern="1200" dirty="0">
                <a:solidFill>
                  <a:schemeClr val="tx1"/>
                </a:solidFill>
                <a:effectLst/>
                <a:latin typeface="+mn-lt"/>
                <a:ea typeface="+mn-ea"/>
                <a:cs typeface="+mn-cs"/>
              </a:rPr>
              <a:t>results in skilled reading </a:t>
            </a:r>
            <a:r>
              <a:rPr lang="en-GB" sz="1200" b="0" i="0" kern="1200" dirty="0">
                <a:solidFill>
                  <a:schemeClr val="tx1"/>
                </a:solidFill>
                <a:effectLst/>
                <a:latin typeface="+mn-lt"/>
                <a:ea typeface="+mn-ea"/>
                <a:cs typeface="+mn-cs"/>
              </a:rPr>
              <a:t>with </a:t>
            </a:r>
            <a:r>
              <a:rPr lang="en-GB" sz="1200" b="1" i="0" u="sng" kern="1200" dirty="0">
                <a:solidFill>
                  <a:schemeClr val="tx1"/>
                </a:solidFill>
                <a:effectLst/>
                <a:latin typeface="+mn-lt"/>
                <a:ea typeface="+mn-ea"/>
                <a:cs typeface="+mn-cs"/>
              </a:rPr>
              <a:t>accuracy, fluency, and strong comprehension</a:t>
            </a:r>
            <a:r>
              <a:rPr lang="en-GB" sz="1200" b="0" i="0" kern="1200" dirty="0">
                <a:solidFill>
                  <a:schemeClr val="tx1"/>
                </a:solidFill>
                <a:effectLst/>
                <a:latin typeface="+mn-lt"/>
                <a:ea typeface="+mn-ea"/>
                <a:cs typeface="+mn-cs"/>
              </a:rPr>
              <a:t>. </a:t>
            </a:r>
          </a:p>
          <a:p>
            <a:endParaRPr lang="en-GB" dirty="0"/>
          </a:p>
          <a:p>
            <a:r>
              <a:rPr lang="en-GB" b="1" u="sng" dirty="0"/>
              <a:t>From</a:t>
            </a:r>
            <a:r>
              <a:rPr lang="en-GB" b="1" u="sng" baseline="0" dirty="0"/>
              <a:t> Reading Framework</a:t>
            </a:r>
          </a:p>
          <a:p>
            <a:r>
              <a:rPr lang="en-GB" baseline="0" dirty="0"/>
              <a:t>“When children start learning to read, the number of words they can decode accurately is too limited to broaden their vocabulary. </a:t>
            </a:r>
          </a:p>
          <a:p>
            <a:r>
              <a:rPr lang="en-GB" baseline="0" dirty="0"/>
              <a:t>Their understanding of language should therefore be developed through their listening  and speaking while they are taught to decode.”</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5</a:t>
            </a:fld>
            <a:endParaRPr lang="en-GB"/>
          </a:p>
        </p:txBody>
      </p:sp>
    </p:spTree>
    <p:extLst>
      <p:ext uri="{BB962C8B-B14F-4D97-AF65-F5344CB8AC3E}">
        <p14:creationId xmlns:p14="http://schemas.microsoft.com/office/powerpoint/2010/main" val="227449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C14C6D-4D76-4355-A9A2-4145FAFAA9A3}" type="slidenum">
              <a:rPr lang="en-GB" smtClean="0"/>
              <a:t>6</a:t>
            </a:fld>
            <a:endParaRPr lang="en-GB"/>
          </a:p>
        </p:txBody>
      </p:sp>
    </p:spTree>
    <p:extLst>
      <p:ext uri="{BB962C8B-B14F-4D97-AF65-F5344CB8AC3E}">
        <p14:creationId xmlns:p14="http://schemas.microsoft.com/office/powerpoint/2010/main" val="243204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7</a:t>
            </a:fld>
            <a:endParaRPr lang="en-GB"/>
          </a:p>
        </p:txBody>
      </p:sp>
    </p:spTree>
    <p:extLst>
      <p:ext uri="{BB962C8B-B14F-4D97-AF65-F5344CB8AC3E}">
        <p14:creationId xmlns:p14="http://schemas.microsoft.com/office/powerpoint/2010/main" val="9868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8</a:t>
            </a:fld>
            <a:endParaRPr lang="en-GB"/>
          </a:p>
        </p:txBody>
      </p:sp>
    </p:spTree>
    <p:extLst>
      <p:ext uri="{BB962C8B-B14F-4D97-AF65-F5344CB8AC3E}">
        <p14:creationId xmlns:p14="http://schemas.microsoft.com/office/powerpoint/2010/main" val="100331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these styles of writing we are continuing to secure  using capital letters and full stops in sentence writing. Especially as in Year 2 they need to extend their writing as they will be writing multiple sentences and writing in paragraphs. </a:t>
            </a:r>
          </a:p>
          <a:p>
            <a:endParaRPr lang="en-GB" dirty="0"/>
          </a:p>
          <a:p>
            <a:r>
              <a:rPr lang="en-GB" dirty="0"/>
              <a:t>When writing in different styles we will be planning our writing in detail, writing in the given style and then a focus in Year 2 is editing their work and at Newdigate to evidence the editing and show improvements we do this using Purple Pen. </a:t>
            </a:r>
          </a:p>
        </p:txBody>
      </p:sp>
      <p:sp>
        <p:nvSpPr>
          <p:cNvPr id="4" name="Slide Number Placeholder 3"/>
          <p:cNvSpPr>
            <a:spLocks noGrp="1"/>
          </p:cNvSpPr>
          <p:nvPr>
            <p:ph type="sldNum" sz="quarter" idx="5"/>
          </p:nvPr>
        </p:nvSpPr>
        <p:spPr/>
        <p:txBody>
          <a:bodyPr/>
          <a:lstStyle/>
          <a:p>
            <a:fld id="{0EC14C6D-4D76-4355-A9A2-4145FAFAA9A3}" type="slidenum">
              <a:rPr lang="en-GB" smtClean="0"/>
              <a:t>9</a:t>
            </a:fld>
            <a:endParaRPr lang="en-GB"/>
          </a:p>
        </p:txBody>
      </p:sp>
    </p:spTree>
    <p:extLst>
      <p:ext uri="{BB962C8B-B14F-4D97-AF65-F5344CB8AC3E}">
        <p14:creationId xmlns:p14="http://schemas.microsoft.com/office/powerpoint/2010/main" val="22039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focus is phonics but we will then progress to focus on Spelling, Punctuation and Grammar</a:t>
            </a:r>
          </a:p>
        </p:txBody>
      </p:sp>
      <p:sp>
        <p:nvSpPr>
          <p:cNvPr id="4" name="Slide Number Placeholder 3"/>
          <p:cNvSpPr>
            <a:spLocks noGrp="1"/>
          </p:cNvSpPr>
          <p:nvPr>
            <p:ph type="sldNum" sz="quarter" idx="5"/>
          </p:nvPr>
        </p:nvSpPr>
        <p:spPr/>
        <p:txBody>
          <a:bodyPr/>
          <a:lstStyle/>
          <a:p>
            <a:fld id="{0EC14C6D-4D76-4355-A9A2-4145FAFAA9A3}" type="slidenum">
              <a:rPr lang="en-GB" smtClean="0"/>
              <a:t>10</a:t>
            </a:fld>
            <a:endParaRPr lang="en-GB"/>
          </a:p>
        </p:txBody>
      </p:sp>
    </p:spTree>
    <p:extLst>
      <p:ext uri="{BB962C8B-B14F-4D97-AF65-F5344CB8AC3E}">
        <p14:creationId xmlns:p14="http://schemas.microsoft.com/office/powerpoint/2010/main" val="22885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follow White Rose and this shows the Long term plan of what we will be covering in maths and when. The white rose scheme of work is free and available online. </a:t>
            </a:r>
          </a:p>
          <a:p>
            <a:endParaRPr lang="en-GB" dirty="0"/>
          </a:p>
          <a:p>
            <a:r>
              <a:rPr lang="en-GB" dirty="0"/>
              <a:t>How we implement it is using the following process;</a:t>
            </a:r>
          </a:p>
        </p:txBody>
      </p:sp>
      <p:sp>
        <p:nvSpPr>
          <p:cNvPr id="4" name="Slide Number Placeholder 3"/>
          <p:cNvSpPr>
            <a:spLocks noGrp="1"/>
          </p:cNvSpPr>
          <p:nvPr>
            <p:ph type="sldNum" sz="quarter" idx="5"/>
          </p:nvPr>
        </p:nvSpPr>
        <p:spPr/>
        <p:txBody>
          <a:bodyPr/>
          <a:lstStyle/>
          <a:p>
            <a:fld id="{0EC14C6D-4D76-4355-A9A2-4145FAFAA9A3}" type="slidenum">
              <a:rPr lang="en-GB" smtClean="0"/>
              <a:t>11</a:t>
            </a:fld>
            <a:endParaRPr lang="en-GB"/>
          </a:p>
        </p:txBody>
      </p:sp>
    </p:spTree>
    <p:extLst>
      <p:ext uri="{BB962C8B-B14F-4D97-AF65-F5344CB8AC3E}">
        <p14:creationId xmlns:p14="http://schemas.microsoft.com/office/powerpoint/2010/main" val="40151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8" name="Slide Number Placeholder 7"/>
          <p:cNvSpPr>
            <a:spLocks noGrp="1"/>
          </p:cNvSpPr>
          <p:nvPr>
            <p:ph type="sldNum" sz="quarter" idx="11"/>
          </p:nvPr>
        </p:nvSpPr>
        <p:spPr/>
        <p:txBody>
          <a:bodyPr/>
          <a:lstStyle/>
          <a:p>
            <a:fld id="{0A950E8C-68EB-4507-BC3B-312110EC31D0}"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950E8C-68EB-4507-BC3B-312110EC31D0}"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B847769-C428-4E25-8B8B-94118F93774C}" type="datetimeFigureOut">
              <a:rPr lang="en-GB" smtClean="0"/>
              <a:pPr/>
              <a:t>28/09/2022</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A950E8C-68EB-4507-BC3B-312110EC31D0}"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A50021"/>
                </a:solidFill>
                <a:latin typeface="+mj-lt"/>
              </a:rPr>
              <a:t>Newdigate </a:t>
            </a:r>
            <a:br>
              <a:rPr lang="en-GB" b="1" dirty="0">
                <a:solidFill>
                  <a:srgbClr val="A50021"/>
                </a:solidFill>
                <a:latin typeface="+mj-lt"/>
              </a:rPr>
            </a:br>
            <a:r>
              <a:rPr lang="en-GB" b="1" dirty="0">
                <a:solidFill>
                  <a:srgbClr val="A50021"/>
                </a:solidFill>
                <a:latin typeface="+mj-lt"/>
              </a:rPr>
              <a:t>C of E Infant School </a:t>
            </a:r>
          </a:p>
        </p:txBody>
      </p:sp>
      <p:sp>
        <p:nvSpPr>
          <p:cNvPr id="3" name="Subtitle 2"/>
          <p:cNvSpPr>
            <a:spLocks noGrp="1"/>
          </p:cNvSpPr>
          <p:nvPr>
            <p:ph type="subTitle" idx="1"/>
          </p:nvPr>
        </p:nvSpPr>
        <p:spPr/>
        <p:txBody>
          <a:bodyPr>
            <a:normAutofit lnSpcReduction="10000"/>
          </a:bodyPr>
          <a:lstStyle/>
          <a:p>
            <a:r>
              <a:rPr lang="en-GB" b="1" dirty="0">
                <a:solidFill>
                  <a:schemeClr val="tx1"/>
                </a:solidFill>
              </a:rPr>
              <a:t>September 2022</a:t>
            </a:r>
          </a:p>
          <a:p>
            <a:r>
              <a:rPr lang="en-GB" dirty="0">
                <a:solidFill>
                  <a:schemeClr val="tx1"/>
                </a:solidFill>
              </a:rPr>
              <a:t>‘</a:t>
            </a:r>
            <a:r>
              <a:rPr lang="en-GB" b="1" dirty="0">
                <a:solidFill>
                  <a:schemeClr val="tx1"/>
                </a:solidFill>
              </a:rPr>
              <a:t>Meet The Teacher: </a:t>
            </a:r>
            <a:r>
              <a:rPr lang="en-GB" dirty="0">
                <a:solidFill>
                  <a:schemeClr val="tx1"/>
                </a:solidFill>
              </a:rPr>
              <a:t>Information about learning and the curriculum.’ </a:t>
            </a:r>
          </a:p>
          <a:p>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5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EAE9-57BC-47CF-9A07-697FACC870DA}"/>
              </a:ext>
            </a:extLst>
          </p:cNvPr>
          <p:cNvSpPr>
            <a:spLocks noGrp="1"/>
          </p:cNvSpPr>
          <p:nvPr>
            <p:ph type="title"/>
          </p:nvPr>
        </p:nvSpPr>
        <p:spPr/>
        <p:txBody>
          <a:bodyPr/>
          <a:lstStyle/>
          <a:p>
            <a:r>
              <a:rPr lang="en-GB" dirty="0">
                <a:solidFill>
                  <a:srgbClr val="A50021"/>
                </a:solidFill>
              </a:rPr>
              <a:t>English Objectives- SPAG</a:t>
            </a:r>
          </a:p>
        </p:txBody>
      </p:sp>
      <p:sp>
        <p:nvSpPr>
          <p:cNvPr id="3" name="Content Placeholder 2">
            <a:extLst>
              <a:ext uri="{FF2B5EF4-FFF2-40B4-BE49-F238E27FC236}">
                <a16:creationId xmlns:a16="http://schemas.microsoft.com/office/drawing/2014/main" id="{1DF209FB-9BB5-4562-AFD6-FDDFF2A04739}"/>
              </a:ext>
            </a:extLst>
          </p:cNvPr>
          <p:cNvSpPr>
            <a:spLocks noGrp="1"/>
          </p:cNvSpPr>
          <p:nvPr>
            <p:ph idx="1"/>
          </p:nvPr>
        </p:nvSpPr>
        <p:spPr/>
        <p:txBody>
          <a:bodyPr>
            <a:normAutofit lnSpcReduction="10000"/>
          </a:bodyPr>
          <a:lstStyle/>
          <a:p>
            <a:pPr marL="0" indent="0">
              <a:buNone/>
            </a:pPr>
            <a:r>
              <a:rPr lang="en-GB" dirty="0"/>
              <a:t>Gaps from Year One: </a:t>
            </a:r>
          </a:p>
          <a:p>
            <a:r>
              <a:rPr lang="en-GB" dirty="0"/>
              <a:t>Identifying adjectives, verbs and nouns</a:t>
            </a:r>
          </a:p>
          <a:p>
            <a:r>
              <a:rPr lang="en-GB" dirty="0"/>
              <a:t>Using capital letters and full stops fluently when writing extended pieces</a:t>
            </a:r>
          </a:p>
          <a:p>
            <a:r>
              <a:rPr lang="en-GB" dirty="0"/>
              <a:t>Understand and fluently use conjunctions</a:t>
            </a:r>
          </a:p>
          <a:p>
            <a:endParaRPr lang="en-GB" dirty="0"/>
          </a:p>
          <a:p>
            <a:pPr marL="0" indent="0">
              <a:buNone/>
            </a:pPr>
            <a:r>
              <a:rPr lang="en-GB" dirty="0"/>
              <a:t>Year 2 Objectives: </a:t>
            </a:r>
          </a:p>
          <a:p>
            <a:r>
              <a:rPr lang="en-GB" dirty="0"/>
              <a:t>Using/ identifying apostrophes </a:t>
            </a:r>
          </a:p>
          <a:p>
            <a:r>
              <a:rPr lang="en-GB" dirty="0"/>
              <a:t>Understanding suffixes</a:t>
            </a:r>
          </a:p>
          <a:p>
            <a:r>
              <a:rPr lang="en-GB" dirty="0"/>
              <a:t>Identifying sentence types </a:t>
            </a:r>
          </a:p>
          <a:p>
            <a:r>
              <a:rPr lang="en-GB" dirty="0"/>
              <a:t>Use commas correctly</a:t>
            </a:r>
          </a:p>
        </p:txBody>
      </p:sp>
    </p:spTree>
    <p:extLst>
      <p:ext uri="{BB962C8B-B14F-4D97-AF65-F5344CB8AC3E}">
        <p14:creationId xmlns:p14="http://schemas.microsoft.com/office/powerpoint/2010/main" val="273956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07F3-4E3B-4B0D-AAE8-0D3D32F70958}"/>
              </a:ext>
            </a:extLst>
          </p:cNvPr>
          <p:cNvSpPr>
            <a:spLocks noGrp="1"/>
          </p:cNvSpPr>
          <p:nvPr>
            <p:ph type="title"/>
          </p:nvPr>
        </p:nvSpPr>
        <p:spPr/>
        <p:txBody>
          <a:bodyPr/>
          <a:lstStyle/>
          <a:p>
            <a:r>
              <a:rPr lang="en-GB" b="1" dirty="0">
                <a:solidFill>
                  <a:srgbClr val="A50021"/>
                </a:solidFill>
              </a:rPr>
              <a:t>Math Objectives</a:t>
            </a:r>
          </a:p>
        </p:txBody>
      </p:sp>
      <p:pic>
        <p:nvPicPr>
          <p:cNvPr id="6" name="Content Placeholder 5">
            <a:extLst>
              <a:ext uri="{FF2B5EF4-FFF2-40B4-BE49-F238E27FC236}">
                <a16:creationId xmlns:a16="http://schemas.microsoft.com/office/drawing/2014/main" id="{FDD2A150-3DA5-4A2C-8AA8-622DE31E095B}"/>
              </a:ext>
            </a:extLst>
          </p:cNvPr>
          <p:cNvPicPr>
            <a:picLocks noGrp="1" noChangeAspect="1"/>
          </p:cNvPicPr>
          <p:nvPr>
            <p:ph idx="1"/>
          </p:nvPr>
        </p:nvPicPr>
        <p:blipFill>
          <a:blip r:embed="rId3"/>
          <a:stretch>
            <a:fillRect/>
          </a:stretch>
        </p:blipFill>
        <p:spPr>
          <a:xfrm>
            <a:off x="323528" y="1600200"/>
            <a:ext cx="8229600" cy="2056161"/>
          </a:xfrm>
          <a:prstGeom prst="rect">
            <a:avLst/>
          </a:prstGeom>
        </p:spPr>
      </p:pic>
      <p:pic>
        <p:nvPicPr>
          <p:cNvPr id="7" name="Picture 6">
            <a:extLst>
              <a:ext uri="{FF2B5EF4-FFF2-40B4-BE49-F238E27FC236}">
                <a16:creationId xmlns:a16="http://schemas.microsoft.com/office/drawing/2014/main" id="{B6D71B3E-C662-4AB8-A70B-721FC4A6D917}"/>
              </a:ext>
            </a:extLst>
          </p:cNvPr>
          <p:cNvPicPr>
            <a:picLocks noChangeAspect="1"/>
          </p:cNvPicPr>
          <p:nvPr/>
        </p:nvPicPr>
        <p:blipFill>
          <a:blip r:embed="rId4"/>
          <a:stretch>
            <a:fillRect/>
          </a:stretch>
        </p:blipFill>
        <p:spPr>
          <a:xfrm>
            <a:off x="433072" y="3656361"/>
            <a:ext cx="8120056" cy="2965912"/>
          </a:xfrm>
          <a:prstGeom prst="rect">
            <a:avLst/>
          </a:prstGeom>
        </p:spPr>
      </p:pic>
    </p:spTree>
    <p:extLst>
      <p:ext uri="{BB962C8B-B14F-4D97-AF65-F5344CB8AC3E}">
        <p14:creationId xmlns:p14="http://schemas.microsoft.com/office/powerpoint/2010/main" val="139205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89A2-2F15-4DFE-BCD8-9702F0C5FDB9}"/>
              </a:ext>
            </a:extLst>
          </p:cNvPr>
          <p:cNvSpPr>
            <a:spLocks noGrp="1"/>
          </p:cNvSpPr>
          <p:nvPr>
            <p:ph type="title"/>
          </p:nvPr>
        </p:nvSpPr>
        <p:spPr/>
        <p:txBody>
          <a:bodyPr/>
          <a:lstStyle/>
          <a:p>
            <a:r>
              <a:rPr lang="en-GB" b="1" dirty="0">
                <a:solidFill>
                  <a:srgbClr val="A50021"/>
                </a:solidFill>
              </a:rPr>
              <a:t>Maths at Newdigate</a:t>
            </a:r>
          </a:p>
        </p:txBody>
      </p:sp>
      <p:sp>
        <p:nvSpPr>
          <p:cNvPr id="3" name="Content Placeholder 2">
            <a:extLst>
              <a:ext uri="{FF2B5EF4-FFF2-40B4-BE49-F238E27FC236}">
                <a16:creationId xmlns:a16="http://schemas.microsoft.com/office/drawing/2014/main" id="{D903DFA0-C48C-4729-BF01-8D14EA953F76}"/>
              </a:ext>
            </a:extLst>
          </p:cNvPr>
          <p:cNvSpPr>
            <a:spLocks noGrp="1"/>
          </p:cNvSpPr>
          <p:nvPr>
            <p:ph idx="1"/>
          </p:nvPr>
        </p:nvSpPr>
        <p:spPr/>
        <p:txBody>
          <a:bodyPr>
            <a:normAutofit/>
          </a:bodyPr>
          <a:lstStyle/>
          <a:p>
            <a:pPr marL="0" indent="0">
              <a:buNone/>
            </a:pPr>
            <a:r>
              <a:rPr lang="en-GB" sz="2000" dirty="0"/>
              <a:t>We work with concrete resources first for example numicon, diennes or nature! </a:t>
            </a:r>
          </a:p>
          <a:p>
            <a:pPr marL="0" indent="0">
              <a:buNone/>
            </a:pPr>
            <a:endParaRPr lang="en-GB" sz="2000" dirty="0"/>
          </a:p>
          <a:p>
            <a:pPr marL="0" indent="0">
              <a:buNone/>
            </a:pPr>
            <a:r>
              <a:rPr lang="en-GB" sz="2000" dirty="0"/>
              <a:t>We would then work pictorially using representations to support our understanding. </a:t>
            </a:r>
          </a:p>
          <a:p>
            <a:pPr marL="0" indent="0">
              <a:buNone/>
            </a:pPr>
            <a:endParaRPr lang="en-GB" sz="2000" dirty="0"/>
          </a:p>
          <a:p>
            <a:pPr marL="0" indent="0">
              <a:buNone/>
            </a:pPr>
            <a:r>
              <a:rPr lang="en-GB" sz="2000" dirty="0"/>
              <a:t>This process would happen over multiple lessons and then children would begin to work abstractly, working things out in their head. </a:t>
            </a:r>
          </a:p>
        </p:txBody>
      </p:sp>
      <p:pic>
        <p:nvPicPr>
          <p:cNvPr id="4" name="Picture 3">
            <a:extLst>
              <a:ext uri="{FF2B5EF4-FFF2-40B4-BE49-F238E27FC236}">
                <a16:creationId xmlns:a16="http://schemas.microsoft.com/office/drawing/2014/main" id="{ED13C930-547A-4DDA-97B1-E41C8F164EB7}"/>
              </a:ext>
            </a:extLst>
          </p:cNvPr>
          <p:cNvPicPr>
            <a:picLocks noChangeAspect="1"/>
          </p:cNvPicPr>
          <p:nvPr/>
        </p:nvPicPr>
        <p:blipFill>
          <a:blip r:embed="rId2"/>
          <a:stretch>
            <a:fillRect/>
          </a:stretch>
        </p:blipFill>
        <p:spPr>
          <a:xfrm>
            <a:off x="3758549" y="4725144"/>
            <a:ext cx="1626901" cy="1983482"/>
          </a:xfrm>
          <a:prstGeom prst="rect">
            <a:avLst/>
          </a:prstGeom>
        </p:spPr>
      </p:pic>
      <p:sp>
        <p:nvSpPr>
          <p:cNvPr id="5" name="TextBox 4">
            <a:extLst>
              <a:ext uri="{FF2B5EF4-FFF2-40B4-BE49-F238E27FC236}">
                <a16:creationId xmlns:a16="http://schemas.microsoft.com/office/drawing/2014/main" id="{1082120A-A2DD-4B38-B449-60114A684C9C}"/>
              </a:ext>
            </a:extLst>
          </p:cNvPr>
          <p:cNvSpPr txBox="1"/>
          <p:nvPr/>
        </p:nvSpPr>
        <p:spPr>
          <a:xfrm>
            <a:off x="6084168" y="5124273"/>
            <a:ext cx="2736304" cy="707886"/>
          </a:xfrm>
          <a:prstGeom prst="rect">
            <a:avLst/>
          </a:prstGeom>
          <a:noFill/>
        </p:spPr>
        <p:txBody>
          <a:bodyPr wrap="square" rtlCol="0">
            <a:spAutoFit/>
          </a:bodyPr>
          <a:lstStyle/>
          <a:p>
            <a:pPr algn="ctr"/>
            <a:r>
              <a:rPr lang="en-GB" sz="4000" dirty="0"/>
              <a:t>4 x 5 = 20</a:t>
            </a:r>
          </a:p>
        </p:txBody>
      </p:sp>
      <p:pic>
        <p:nvPicPr>
          <p:cNvPr id="6" name="Picture 5">
            <a:extLst>
              <a:ext uri="{FF2B5EF4-FFF2-40B4-BE49-F238E27FC236}">
                <a16:creationId xmlns:a16="http://schemas.microsoft.com/office/drawing/2014/main" id="{3FAB7B3D-292B-4C35-B980-792E93B7E194}"/>
              </a:ext>
            </a:extLst>
          </p:cNvPr>
          <p:cNvPicPr>
            <a:picLocks noChangeAspect="1"/>
          </p:cNvPicPr>
          <p:nvPr/>
        </p:nvPicPr>
        <p:blipFill>
          <a:blip r:embed="rId3"/>
          <a:stretch>
            <a:fillRect/>
          </a:stretch>
        </p:blipFill>
        <p:spPr>
          <a:xfrm>
            <a:off x="971600" y="4939021"/>
            <a:ext cx="2437590" cy="1844663"/>
          </a:xfrm>
          <a:prstGeom prst="rect">
            <a:avLst/>
          </a:prstGeom>
        </p:spPr>
      </p:pic>
    </p:spTree>
    <p:extLst>
      <p:ext uri="{BB962C8B-B14F-4D97-AF65-F5344CB8AC3E}">
        <p14:creationId xmlns:p14="http://schemas.microsoft.com/office/powerpoint/2010/main" val="143682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21FC-E8C8-410E-9574-649EA4124DF8}"/>
              </a:ext>
            </a:extLst>
          </p:cNvPr>
          <p:cNvSpPr>
            <a:spLocks noGrp="1"/>
          </p:cNvSpPr>
          <p:nvPr>
            <p:ph type="title"/>
          </p:nvPr>
        </p:nvSpPr>
        <p:spPr/>
        <p:txBody>
          <a:bodyPr/>
          <a:lstStyle/>
          <a:p>
            <a:r>
              <a:rPr lang="en-GB" b="1" dirty="0">
                <a:solidFill>
                  <a:srgbClr val="A50021"/>
                </a:solidFill>
              </a:rPr>
              <a:t>Math objectives</a:t>
            </a:r>
          </a:p>
        </p:txBody>
      </p:sp>
      <p:sp>
        <p:nvSpPr>
          <p:cNvPr id="3" name="Content Placeholder 2">
            <a:extLst>
              <a:ext uri="{FF2B5EF4-FFF2-40B4-BE49-F238E27FC236}">
                <a16:creationId xmlns:a16="http://schemas.microsoft.com/office/drawing/2014/main" id="{26B18031-001B-4647-9A58-61323995A3E5}"/>
              </a:ext>
            </a:extLst>
          </p:cNvPr>
          <p:cNvSpPr>
            <a:spLocks noGrp="1"/>
          </p:cNvSpPr>
          <p:nvPr>
            <p:ph idx="1"/>
          </p:nvPr>
        </p:nvSpPr>
        <p:spPr>
          <a:xfrm>
            <a:off x="440364" y="1624338"/>
            <a:ext cx="8229600" cy="4525963"/>
          </a:xfrm>
        </p:spPr>
        <p:txBody>
          <a:bodyPr/>
          <a:lstStyle/>
          <a:p>
            <a:r>
              <a:rPr lang="en-GB" dirty="0"/>
              <a:t>Fluency with number bonds to 10 and 20</a:t>
            </a:r>
          </a:p>
          <a:p>
            <a:r>
              <a:rPr lang="en-GB" dirty="0"/>
              <a:t>Number formation</a:t>
            </a:r>
          </a:p>
          <a:p>
            <a:endParaRPr lang="en-GB" dirty="0"/>
          </a:p>
          <a:p>
            <a:pPr marL="0" indent="0">
              <a:buNone/>
            </a:pPr>
            <a:r>
              <a:rPr lang="en-GB" dirty="0"/>
              <a:t>The importance of securing it: </a:t>
            </a:r>
          </a:p>
          <a:p>
            <a:pPr marL="0" indent="0">
              <a:buNone/>
            </a:pPr>
            <a:endParaRPr lang="en-GB" dirty="0"/>
          </a:p>
        </p:txBody>
      </p:sp>
      <p:pic>
        <p:nvPicPr>
          <p:cNvPr id="4" name="Picture 3">
            <a:extLst>
              <a:ext uri="{FF2B5EF4-FFF2-40B4-BE49-F238E27FC236}">
                <a16:creationId xmlns:a16="http://schemas.microsoft.com/office/drawing/2014/main" id="{B898B109-8BBE-444F-BCFA-4AE8C62AB2F6}"/>
              </a:ext>
            </a:extLst>
          </p:cNvPr>
          <p:cNvPicPr>
            <a:picLocks noChangeAspect="1"/>
          </p:cNvPicPr>
          <p:nvPr/>
        </p:nvPicPr>
        <p:blipFill rotWithShape="1">
          <a:blip r:embed="rId2"/>
          <a:srcRect l="40764"/>
          <a:stretch/>
        </p:blipFill>
        <p:spPr>
          <a:xfrm>
            <a:off x="7452320" y="3981450"/>
            <a:ext cx="1151012" cy="2552700"/>
          </a:xfrm>
          <a:prstGeom prst="rect">
            <a:avLst/>
          </a:prstGeom>
        </p:spPr>
      </p:pic>
      <p:pic>
        <p:nvPicPr>
          <p:cNvPr id="5" name="Picture 4">
            <a:extLst>
              <a:ext uri="{FF2B5EF4-FFF2-40B4-BE49-F238E27FC236}">
                <a16:creationId xmlns:a16="http://schemas.microsoft.com/office/drawing/2014/main" id="{7C2F7507-DDF9-47F3-B245-6C0DDAA24004}"/>
              </a:ext>
            </a:extLst>
          </p:cNvPr>
          <p:cNvPicPr>
            <a:picLocks noChangeAspect="1"/>
          </p:cNvPicPr>
          <p:nvPr/>
        </p:nvPicPr>
        <p:blipFill>
          <a:blip r:embed="rId3"/>
          <a:stretch>
            <a:fillRect/>
          </a:stretch>
        </p:blipFill>
        <p:spPr>
          <a:xfrm>
            <a:off x="827584" y="4365104"/>
            <a:ext cx="4752081" cy="2026717"/>
          </a:xfrm>
          <a:prstGeom prst="rect">
            <a:avLst/>
          </a:prstGeom>
        </p:spPr>
      </p:pic>
    </p:spTree>
    <p:extLst>
      <p:ext uri="{BB962C8B-B14F-4D97-AF65-F5344CB8AC3E}">
        <p14:creationId xmlns:p14="http://schemas.microsoft.com/office/powerpoint/2010/main" val="24461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1BAC-1202-409C-8E2B-8F139EFF0A15}"/>
              </a:ext>
            </a:extLst>
          </p:cNvPr>
          <p:cNvSpPr>
            <a:spLocks noGrp="1"/>
          </p:cNvSpPr>
          <p:nvPr>
            <p:ph type="title"/>
          </p:nvPr>
        </p:nvSpPr>
        <p:spPr/>
        <p:txBody>
          <a:bodyPr/>
          <a:lstStyle/>
          <a:p>
            <a:r>
              <a:rPr lang="en-GB" sz="4000" dirty="0">
                <a:solidFill>
                  <a:srgbClr val="A50021"/>
                </a:solidFill>
              </a:rPr>
              <a:t>Math Objectives to work on a home</a:t>
            </a:r>
          </a:p>
        </p:txBody>
      </p:sp>
      <p:sp>
        <p:nvSpPr>
          <p:cNvPr id="3" name="Content Placeholder 2">
            <a:extLst>
              <a:ext uri="{FF2B5EF4-FFF2-40B4-BE49-F238E27FC236}">
                <a16:creationId xmlns:a16="http://schemas.microsoft.com/office/drawing/2014/main" id="{4E518EC2-BE96-451E-A0FF-6E9333FC3BA9}"/>
              </a:ext>
            </a:extLst>
          </p:cNvPr>
          <p:cNvSpPr>
            <a:spLocks noGrp="1"/>
          </p:cNvSpPr>
          <p:nvPr>
            <p:ph idx="1"/>
          </p:nvPr>
        </p:nvSpPr>
        <p:spPr/>
        <p:txBody>
          <a:bodyPr/>
          <a:lstStyle/>
          <a:p>
            <a:r>
              <a:rPr lang="en-GB" sz="3200" dirty="0"/>
              <a:t>Learning the time to the nearest 5 minutes – start with o’clock, half past and build up to 15 minutes and then 5 minutes</a:t>
            </a:r>
          </a:p>
          <a:p>
            <a:r>
              <a:rPr lang="en-GB" sz="3200" dirty="0"/>
              <a:t>Multiplication and division facts for 2s, 5s and 10. Start practising counting in 2s, 5s and 10s! </a:t>
            </a:r>
          </a:p>
          <a:p>
            <a:r>
              <a:rPr lang="en-GB" sz="3200" dirty="0"/>
              <a:t>Money and making equal amounts! </a:t>
            </a:r>
          </a:p>
          <a:p>
            <a:endParaRPr lang="en-GB" dirty="0"/>
          </a:p>
        </p:txBody>
      </p:sp>
    </p:spTree>
    <p:extLst>
      <p:ext uri="{BB962C8B-B14F-4D97-AF65-F5344CB8AC3E}">
        <p14:creationId xmlns:p14="http://schemas.microsoft.com/office/powerpoint/2010/main" val="31308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C6D8-ABB2-4EA5-A2BB-E72F0DE15D25}"/>
              </a:ext>
            </a:extLst>
          </p:cNvPr>
          <p:cNvSpPr>
            <a:spLocks noGrp="1"/>
          </p:cNvSpPr>
          <p:nvPr>
            <p:ph type="title"/>
          </p:nvPr>
        </p:nvSpPr>
        <p:spPr>
          <a:xfrm>
            <a:off x="457200" y="-531440"/>
            <a:ext cx="8229600" cy="1600200"/>
          </a:xfrm>
        </p:spPr>
        <p:txBody>
          <a:bodyPr/>
          <a:lstStyle/>
          <a:p>
            <a:r>
              <a:rPr lang="en-GB" b="1" dirty="0">
                <a:solidFill>
                  <a:srgbClr val="A50021"/>
                </a:solidFill>
              </a:rPr>
              <a:t>Foundation Subjects</a:t>
            </a:r>
          </a:p>
        </p:txBody>
      </p:sp>
      <p:sp>
        <p:nvSpPr>
          <p:cNvPr id="4" name="TextBox 3">
            <a:extLst>
              <a:ext uri="{FF2B5EF4-FFF2-40B4-BE49-F238E27FC236}">
                <a16:creationId xmlns:a16="http://schemas.microsoft.com/office/drawing/2014/main" id="{F0C82620-F4CD-470D-9965-6290EE075EB3}"/>
              </a:ext>
            </a:extLst>
          </p:cNvPr>
          <p:cNvSpPr txBox="1"/>
          <p:nvPr/>
        </p:nvSpPr>
        <p:spPr>
          <a:xfrm>
            <a:off x="595706" y="1071517"/>
            <a:ext cx="2376264" cy="1754326"/>
          </a:xfrm>
          <a:prstGeom prst="rect">
            <a:avLst/>
          </a:prstGeom>
          <a:noFill/>
          <a:ln w="34925">
            <a:solidFill>
              <a:srgbClr val="A50021"/>
            </a:solidFill>
          </a:ln>
        </p:spPr>
        <p:txBody>
          <a:bodyPr wrap="square" rtlCol="0">
            <a:spAutoFit/>
          </a:bodyPr>
          <a:lstStyle/>
          <a:p>
            <a:pPr algn="ctr"/>
            <a:r>
              <a:rPr lang="en-GB" dirty="0"/>
              <a:t>Science: </a:t>
            </a:r>
          </a:p>
          <a:p>
            <a:r>
              <a:rPr lang="en-GB" dirty="0"/>
              <a:t>Animals including humans- all about survival! </a:t>
            </a:r>
          </a:p>
          <a:p>
            <a:r>
              <a:rPr lang="en-GB" dirty="0"/>
              <a:t>Material </a:t>
            </a:r>
          </a:p>
          <a:p>
            <a:r>
              <a:rPr lang="en-GB" dirty="0"/>
              <a:t>Plants and Seeds</a:t>
            </a:r>
          </a:p>
        </p:txBody>
      </p:sp>
      <p:sp>
        <p:nvSpPr>
          <p:cNvPr id="5" name="TextBox 4">
            <a:extLst>
              <a:ext uri="{FF2B5EF4-FFF2-40B4-BE49-F238E27FC236}">
                <a16:creationId xmlns:a16="http://schemas.microsoft.com/office/drawing/2014/main" id="{D0186DAE-C47B-431B-BBB0-CAB3E37EAB86}"/>
              </a:ext>
            </a:extLst>
          </p:cNvPr>
          <p:cNvSpPr txBox="1"/>
          <p:nvPr/>
        </p:nvSpPr>
        <p:spPr>
          <a:xfrm>
            <a:off x="3260302" y="1130555"/>
            <a:ext cx="2718909" cy="923330"/>
          </a:xfrm>
          <a:prstGeom prst="rect">
            <a:avLst/>
          </a:prstGeom>
          <a:noFill/>
          <a:ln w="34925">
            <a:solidFill>
              <a:srgbClr val="A50021"/>
            </a:solidFill>
          </a:ln>
        </p:spPr>
        <p:txBody>
          <a:bodyPr wrap="square" rtlCol="0">
            <a:spAutoFit/>
          </a:bodyPr>
          <a:lstStyle/>
          <a:p>
            <a:pPr algn="ctr"/>
            <a:r>
              <a:rPr lang="en-GB" dirty="0"/>
              <a:t>Computing: </a:t>
            </a:r>
          </a:p>
          <a:p>
            <a:r>
              <a:rPr lang="en-GB" dirty="0"/>
              <a:t>Creating a documents, typing and saving work.</a:t>
            </a:r>
          </a:p>
        </p:txBody>
      </p:sp>
      <p:sp>
        <p:nvSpPr>
          <p:cNvPr id="6" name="TextBox 5">
            <a:extLst>
              <a:ext uri="{FF2B5EF4-FFF2-40B4-BE49-F238E27FC236}">
                <a16:creationId xmlns:a16="http://schemas.microsoft.com/office/drawing/2014/main" id="{0F96EEB1-53CE-4213-A0EF-3DC2124828BB}"/>
              </a:ext>
            </a:extLst>
          </p:cNvPr>
          <p:cNvSpPr txBox="1"/>
          <p:nvPr/>
        </p:nvSpPr>
        <p:spPr>
          <a:xfrm>
            <a:off x="6310536" y="1123313"/>
            <a:ext cx="2376264" cy="2308324"/>
          </a:xfrm>
          <a:prstGeom prst="rect">
            <a:avLst/>
          </a:prstGeom>
          <a:noFill/>
          <a:ln w="34925">
            <a:solidFill>
              <a:srgbClr val="A50021"/>
            </a:solidFill>
          </a:ln>
        </p:spPr>
        <p:txBody>
          <a:bodyPr wrap="square" rtlCol="0">
            <a:spAutoFit/>
          </a:bodyPr>
          <a:lstStyle/>
          <a:p>
            <a:pPr algn="ctr"/>
            <a:r>
              <a:rPr lang="en-GB" dirty="0"/>
              <a:t>RE: </a:t>
            </a:r>
          </a:p>
          <a:p>
            <a:r>
              <a:rPr lang="en-GB" dirty="0"/>
              <a:t>What is a Christian? </a:t>
            </a:r>
          </a:p>
          <a:p>
            <a:r>
              <a:rPr lang="en-GB" dirty="0"/>
              <a:t>Why is the bible important? </a:t>
            </a:r>
          </a:p>
          <a:p>
            <a:r>
              <a:rPr lang="en-GB" dirty="0"/>
              <a:t>What is important for a Muslim child? </a:t>
            </a:r>
          </a:p>
          <a:p>
            <a:r>
              <a:rPr lang="en-GB" dirty="0"/>
              <a:t>Why did Jesus tell Parables?</a:t>
            </a:r>
          </a:p>
        </p:txBody>
      </p:sp>
      <p:sp>
        <p:nvSpPr>
          <p:cNvPr id="7" name="TextBox 6">
            <a:extLst>
              <a:ext uri="{FF2B5EF4-FFF2-40B4-BE49-F238E27FC236}">
                <a16:creationId xmlns:a16="http://schemas.microsoft.com/office/drawing/2014/main" id="{5EDE16CA-5C0C-4353-AD5C-981534E960D1}"/>
              </a:ext>
            </a:extLst>
          </p:cNvPr>
          <p:cNvSpPr txBox="1"/>
          <p:nvPr/>
        </p:nvSpPr>
        <p:spPr>
          <a:xfrm>
            <a:off x="3212545" y="2297588"/>
            <a:ext cx="2718909" cy="923330"/>
          </a:xfrm>
          <a:prstGeom prst="rect">
            <a:avLst/>
          </a:prstGeom>
          <a:noFill/>
          <a:ln w="34925">
            <a:solidFill>
              <a:srgbClr val="A50021"/>
            </a:solidFill>
          </a:ln>
        </p:spPr>
        <p:txBody>
          <a:bodyPr wrap="square" rtlCol="0">
            <a:spAutoFit/>
          </a:bodyPr>
          <a:lstStyle/>
          <a:p>
            <a:pPr algn="ctr"/>
            <a:r>
              <a:rPr lang="en-GB" dirty="0"/>
              <a:t>DT: </a:t>
            </a:r>
          </a:p>
          <a:p>
            <a:r>
              <a:rPr lang="en-GB" dirty="0"/>
              <a:t>Moving vehicles</a:t>
            </a:r>
          </a:p>
          <a:p>
            <a:r>
              <a:rPr lang="en-GB" dirty="0"/>
              <a:t>Designing castles</a:t>
            </a:r>
          </a:p>
        </p:txBody>
      </p:sp>
      <p:sp>
        <p:nvSpPr>
          <p:cNvPr id="8" name="TextBox 7">
            <a:extLst>
              <a:ext uri="{FF2B5EF4-FFF2-40B4-BE49-F238E27FC236}">
                <a16:creationId xmlns:a16="http://schemas.microsoft.com/office/drawing/2014/main" id="{EF4B1393-2E43-4982-9E9F-DBAB39573C5C}"/>
              </a:ext>
            </a:extLst>
          </p:cNvPr>
          <p:cNvSpPr txBox="1"/>
          <p:nvPr/>
        </p:nvSpPr>
        <p:spPr>
          <a:xfrm>
            <a:off x="6309492" y="3717032"/>
            <a:ext cx="2376264" cy="2585323"/>
          </a:xfrm>
          <a:prstGeom prst="rect">
            <a:avLst/>
          </a:prstGeom>
          <a:noFill/>
          <a:ln w="34925">
            <a:solidFill>
              <a:srgbClr val="A50021"/>
            </a:solidFill>
          </a:ln>
        </p:spPr>
        <p:txBody>
          <a:bodyPr wrap="square" rtlCol="0">
            <a:spAutoFit/>
          </a:bodyPr>
          <a:lstStyle/>
          <a:p>
            <a:pPr algn="ctr"/>
            <a:r>
              <a:rPr lang="en-GB" dirty="0"/>
              <a:t>Geography: </a:t>
            </a:r>
          </a:p>
          <a:p>
            <a:r>
              <a:rPr lang="en-GB" dirty="0"/>
              <a:t>Continents and oceans</a:t>
            </a:r>
          </a:p>
          <a:p>
            <a:r>
              <a:rPr lang="en-GB" dirty="0"/>
              <a:t>Map work and fieldwork</a:t>
            </a:r>
          </a:p>
          <a:p>
            <a:r>
              <a:rPr lang="en-GB" dirty="0"/>
              <a:t>Comparing places</a:t>
            </a:r>
          </a:p>
          <a:p>
            <a:r>
              <a:rPr lang="en-GB" dirty="0"/>
              <a:t>Location and direction</a:t>
            </a:r>
          </a:p>
          <a:p>
            <a:endParaRPr lang="en-GB" dirty="0"/>
          </a:p>
        </p:txBody>
      </p:sp>
      <p:sp>
        <p:nvSpPr>
          <p:cNvPr id="9" name="TextBox 8">
            <a:extLst>
              <a:ext uri="{FF2B5EF4-FFF2-40B4-BE49-F238E27FC236}">
                <a16:creationId xmlns:a16="http://schemas.microsoft.com/office/drawing/2014/main" id="{FB825333-15FD-4473-9233-C7F361BC6CB5}"/>
              </a:ext>
            </a:extLst>
          </p:cNvPr>
          <p:cNvSpPr txBox="1"/>
          <p:nvPr/>
        </p:nvSpPr>
        <p:spPr>
          <a:xfrm>
            <a:off x="3194114" y="3429000"/>
            <a:ext cx="2718908" cy="923330"/>
          </a:xfrm>
          <a:prstGeom prst="rect">
            <a:avLst/>
          </a:prstGeom>
          <a:noFill/>
          <a:ln w="34925">
            <a:solidFill>
              <a:srgbClr val="A50021"/>
            </a:solidFill>
          </a:ln>
        </p:spPr>
        <p:txBody>
          <a:bodyPr wrap="square" rtlCol="0">
            <a:spAutoFit/>
          </a:bodyPr>
          <a:lstStyle/>
          <a:p>
            <a:pPr algn="ctr"/>
            <a:r>
              <a:rPr lang="en-GB" dirty="0"/>
              <a:t>Music and Drama:</a:t>
            </a:r>
          </a:p>
          <a:p>
            <a:pPr algn="ctr"/>
            <a:r>
              <a:rPr lang="en-GB" dirty="0"/>
              <a:t>Productions, songs, keeping a beat. </a:t>
            </a:r>
          </a:p>
        </p:txBody>
      </p:sp>
      <p:sp>
        <p:nvSpPr>
          <p:cNvPr id="10" name="TextBox 9">
            <a:extLst>
              <a:ext uri="{FF2B5EF4-FFF2-40B4-BE49-F238E27FC236}">
                <a16:creationId xmlns:a16="http://schemas.microsoft.com/office/drawing/2014/main" id="{F5586CBC-8C3C-4B94-8B50-02B3D2F45934}"/>
              </a:ext>
            </a:extLst>
          </p:cNvPr>
          <p:cNvSpPr txBox="1"/>
          <p:nvPr/>
        </p:nvSpPr>
        <p:spPr>
          <a:xfrm>
            <a:off x="595706" y="2886259"/>
            <a:ext cx="2376264" cy="1661993"/>
          </a:xfrm>
          <a:prstGeom prst="rect">
            <a:avLst/>
          </a:prstGeom>
          <a:noFill/>
          <a:ln w="34925">
            <a:solidFill>
              <a:srgbClr val="A50021"/>
            </a:solidFill>
          </a:ln>
        </p:spPr>
        <p:txBody>
          <a:bodyPr wrap="square" rtlCol="0">
            <a:spAutoFit/>
          </a:bodyPr>
          <a:lstStyle/>
          <a:p>
            <a:pPr algn="ctr"/>
            <a:r>
              <a:rPr lang="en-GB" sz="1400" dirty="0"/>
              <a:t>PE: </a:t>
            </a:r>
          </a:p>
          <a:p>
            <a:r>
              <a:rPr lang="en-GB" sz="1400" dirty="0"/>
              <a:t>Team building</a:t>
            </a:r>
          </a:p>
          <a:p>
            <a:r>
              <a:rPr lang="en-GB" sz="1400" dirty="0"/>
              <a:t>Ball skills – feet and hand </a:t>
            </a:r>
          </a:p>
          <a:p>
            <a:r>
              <a:rPr lang="en-GB" sz="1400" dirty="0"/>
              <a:t>Dance </a:t>
            </a:r>
          </a:p>
          <a:p>
            <a:r>
              <a:rPr lang="en-GB" sz="1400" dirty="0"/>
              <a:t>Gymnastics</a:t>
            </a:r>
          </a:p>
          <a:p>
            <a:r>
              <a:rPr lang="en-GB" sz="1400" dirty="0"/>
              <a:t>Yoga</a:t>
            </a:r>
          </a:p>
          <a:p>
            <a:endParaRPr lang="en-GB" dirty="0"/>
          </a:p>
        </p:txBody>
      </p:sp>
      <p:sp>
        <p:nvSpPr>
          <p:cNvPr id="11" name="TextBox 10">
            <a:extLst>
              <a:ext uri="{FF2B5EF4-FFF2-40B4-BE49-F238E27FC236}">
                <a16:creationId xmlns:a16="http://schemas.microsoft.com/office/drawing/2014/main" id="{D0216E95-03D9-45BC-8F9B-A34775FB0C49}"/>
              </a:ext>
            </a:extLst>
          </p:cNvPr>
          <p:cNvSpPr txBox="1"/>
          <p:nvPr/>
        </p:nvSpPr>
        <p:spPr>
          <a:xfrm>
            <a:off x="595706" y="5675095"/>
            <a:ext cx="5586806" cy="954107"/>
          </a:xfrm>
          <a:prstGeom prst="rect">
            <a:avLst/>
          </a:prstGeom>
          <a:noFill/>
          <a:ln w="34925">
            <a:solidFill>
              <a:srgbClr val="A50021"/>
            </a:solidFill>
          </a:ln>
        </p:spPr>
        <p:txBody>
          <a:bodyPr wrap="square" rtlCol="0">
            <a:spAutoFit/>
          </a:bodyPr>
          <a:lstStyle/>
          <a:p>
            <a:pPr algn="ctr"/>
            <a:r>
              <a:rPr lang="en-GB" sz="1400" dirty="0"/>
              <a:t>History</a:t>
            </a:r>
          </a:p>
          <a:p>
            <a:r>
              <a:rPr lang="en-GB" sz="1400" dirty="0"/>
              <a:t>Changes within living memory s</a:t>
            </a:r>
          </a:p>
          <a:p>
            <a:r>
              <a:rPr lang="en-GB" sz="1400" dirty="0"/>
              <a:t>Significant historical events </a:t>
            </a:r>
          </a:p>
          <a:p>
            <a:r>
              <a:rPr lang="en-GB" sz="1400" dirty="0"/>
              <a:t>Events beyond living memory </a:t>
            </a:r>
          </a:p>
        </p:txBody>
      </p:sp>
      <p:sp>
        <p:nvSpPr>
          <p:cNvPr id="3" name="TextBox 2">
            <a:extLst>
              <a:ext uri="{FF2B5EF4-FFF2-40B4-BE49-F238E27FC236}">
                <a16:creationId xmlns:a16="http://schemas.microsoft.com/office/drawing/2014/main" id="{4D92A1B6-66F3-407D-8011-8A1B59BF08B4}"/>
              </a:ext>
            </a:extLst>
          </p:cNvPr>
          <p:cNvSpPr txBox="1"/>
          <p:nvPr/>
        </p:nvSpPr>
        <p:spPr>
          <a:xfrm>
            <a:off x="595706" y="4490156"/>
            <a:ext cx="5576326" cy="1107996"/>
          </a:xfrm>
          <a:prstGeom prst="rect">
            <a:avLst/>
          </a:prstGeom>
          <a:noFill/>
          <a:ln w="38100">
            <a:solidFill>
              <a:srgbClr val="A50021"/>
            </a:solidFill>
          </a:ln>
        </p:spPr>
        <p:txBody>
          <a:bodyPr wrap="square" rtlCol="0">
            <a:spAutoFit/>
          </a:bodyPr>
          <a:lstStyle/>
          <a:p>
            <a:pPr algn="ctr"/>
            <a:r>
              <a:rPr lang="en-GB" sz="1600" dirty="0"/>
              <a:t>Well being</a:t>
            </a:r>
          </a:p>
          <a:p>
            <a:pPr algn="ctr"/>
            <a:r>
              <a:rPr lang="en-GB" sz="1600" dirty="0"/>
              <a:t>Emotions, fire safety, private parts, growth mindset, voting and British values</a:t>
            </a:r>
          </a:p>
          <a:p>
            <a:endParaRPr lang="en-GB" dirty="0"/>
          </a:p>
        </p:txBody>
      </p:sp>
    </p:spTree>
    <p:extLst>
      <p:ext uri="{BB962C8B-B14F-4D97-AF65-F5344CB8AC3E}">
        <p14:creationId xmlns:p14="http://schemas.microsoft.com/office/powerpoint/2010/main" val="146604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0FA7-2E09-4EE5-AACF-C3B939EAAECD}"/>
              </a:ext>
            </a:extLst>
          </p:cNvPr>
          <p:cNvSpPr>
            <a:spLocks noGrp="1"/>
          </p:cNvSpPr>
          <p:nvPr>
            <p:ph type="title"/>
          </p:nvPr>
        </p:nvSpPr>
        <p:spPr>
          <a:xfrm>
            <a:off x="-307373" y="908720"/>
            <a:ext cx="8229600" cy="1268760"/>
          </a:xfrm>
        </p:spPr>
        <p:txBody>
          <a:bodyPr/>
          <a:lstStyle/>
          <a:p>
            <a:r>
              <a:rPr lang="en-GB" sz="4800" b="1" dirty="0">
                <a:solidFill>
                  <a:srgbClr val="A50021"/>
                </a:solidFill>
              </a:rPr>
              <a:t>Events</a:t>
            </a:r>
            <a:br>
              <a:rPr lang="en-GB" sz="4800" b="1" dirty="0">
                <a:solidFill>
                  <a:srgbClr val="A50021"/>
                </a:solidFill>
              </a:rPr>
            </a:br>
            <a:r>
              <a:rPr lang="en-GB" sz="4800" b="1" dirty="0">
                <a:solidFill>
                  <a:srgbClr val="A50021"/>
                </a:solidFill>
              </a:rPr>
              <a:t>Being a Year 2 leader</a:t>
            </a:r>
          </a:p>
        </p:txBody>
      </p:sp>
      <p:sp>
        <p:nvSpPr>
          <p:cNvPr id="3" name="Content Placeholder 2">
            <a:extLst>
              <a:ext uri="{FF2B5EF4-FFF2-40B4-BE49-F238E27FC236}">
                <a16:creationId xmlns:a16="http://schemas.microsoft.com/office/drawing/2014/main" id="{510318B4-FD75-46DF-ADD6-08F42969DBB4}"/>
              </a:ext>
            </a:extLst>
          </p:cNvPr>
          <p:cNvSpPr>
            <a:spLocks noGrp="1"/>
          </p:cNvSpPr>
          <p:nvPr>
            <p:ph idx="1"/>
          </p:nvPr>
        </p:nvSpPr>
        <p:spPr>
          <a:xfrm>
            <a:off x="656782" y="2420888"/>
            <a:ext cx="8229600" cy="3672408"/>
          </a:xfrm>
        </p:spPr>
        <p:txBody>
          <a:bodyPr>
            <a:normAutofit fontScale="92500" lnSpcReduction="10000"/>
          </a:bodyPr>
          <a:lstStyle/>
          <a:p>
            <a:endParaRPr lang="en-GB" dirty="0"/>
          </a:p>
          <a:p>
            <a:r>
              <a:rPr lang="en-GB" dirty="0"/>
              <a:t>MacMillan Coffee Afternoon, this Friday 3.10 p.m. School Hall</a:t>
            </a:r>
          </a:p>
          <a:p>
            <a:r>
              <a:rPr lang="en-GB" dirty="0"/>
              <a:t>Harvest Festival – 20th October 2:00pm</a:t>
            </a:r>
          </a:p>
          <a:p>
            <a:r>
              <a:rPr lang="en-GB" dirty="0"/>
              <a:t>Parent Consultations – 9</a:t>
            </a:r>
            <a:r>
              <a:rPr lang="en-GB" baseline="30000" dirty="0"/>
              <a:t>th</a:t>
            </a:r>
            <a:r>
              <a:rPr lang="en-GB" dirty="0"/>
              <a:t> and 16</a:t>
            </a:r>
            <a:r>
              <a:rPr lang="en-GB" baseline="30000" dirty="0"/>
              <a:t>th</a:t>
            </a:r>
            <a:r>
              <a:rPr lang="en-GB" dirty="0"/>
              <a:t> November</a:t>
            </a:r>
          </a:p>
          <a:p>
            <a:r>
              <a:rPr lang="en-GB" dirty="0"/>
              <a:t>Christmas Fair – 3</a:t>
            </a:r>
            <a:r>
              <a:rPr lang="en-GB" baseline="30000" dirty="0"/>
              <a:t>rd</a:t>
            </a:r>
            <a:r>
              <a:rPr lang="en-GB" dirty="0"/>
              <a:t> December</a:t>
            </a:r>
          </a:p>
          <a:p>
            <a:r>
              <a:rPr lang="en-GB" dirty="0"/>
              <a:t>Christmas Performance – 6</a:t>
            </a:r>
            <a:r>
              <a:rPr lang="en-GB" baseline="30000" dirty="0"/>
              <a:t>th</a:t>
            </a:r>
            <a:r>
              <a:rPr lang="en-GB" dirty="0"/>
              <a:t> and 7</a:t>
            </a:r>
            <a:r>
              <a:rPr lang="en-GB" baseline="30000" dirty="0"/>
              <a:t>th</a:t>
            </a:r>
            <a:r>
              <a:rPr lang="en-GB" dirty="0"/>
              <a:t> December</a:t>
            </a:r>
          </a:p>
          <a:p>
            <a:r>
              <a:rPr lang="en-GB" dirty="0"/>
              <a:t>Christmas Jumper Day - 9</a:t>
            </a:r>
            <a:r>
              <a:rPr lang="en-GB" baseline="30000" dirty="0"/>
              <a:t>th </a:t>
            </a:r>
            <a:r>
              <a:rPr lang="en-GB" dirty="0"/>
              <a:t>December</a:t>
            </a:r>
            <a:endParaRPr lang="en-GB" baseline="30000" dirty="0"/>
          </a:p>
          <a:p>
            <a:r>
              <a:rPr lang="en-GB" dirty="0"/>
              <a:t>Christingle at St Peters Church – 15</a:t>
            </a:r>
            <a:r>
              <a:rPr lang="en-GB" baseline="30000" dirty="0"/>
              <a:t>th</a:t>
            </a:r>
            <a:r>
              <a:rPr lang="en-GB" dirty="0"/>
              <a:t> December</a:t>
            </a:r>
          </a:p>
          <a:p>
            <a:r>
              <a:rPr lang="en-GB" dirty="0"/>
              <a:t>Last day of term – 16</a:t>
            </a:r>
            <a:r>
              <a:rPr lang="en-GB" baseline="30000" dirty="0"/>
              <a:t>th</a:t>
            </a:r>
            <a:r>
              <a:rPr lang="en-GB" dirty="0"/>
              <a:t> December </a:t>
            </a:r>
          </a:p>
        </p:txBody>
      </p:sp>
      <p:pic>
        <p:nvPicPr>
          <p:cNvPr id="4" name="Content Placeholder 3" descr="http://naturesfootprints.co.uk/wp-content/uploads/2012/04/Quote-1.jpg">
            <a:extLst>
              <a:ext uri="{FF2B5EF4-FFF2-40B4-BE49-F238E27FC236}">
                <a16:creationId xmlns:a16="http://schemas.microsoft.com/office/drawing/2014/main" id="{AF5DE6E0-C4CC-4D83-8878-F03D593EE4F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6958072" y="116632"/>
            <a:ext cx="2180928" cy="2619194"/>
          </a:xfrm>
          <a:prstGeom prst="rect">
            <a:avLst/>
          </a:prstGeom>
        </p:spPr>
      </p:pic>
    </p:spTree>
    <p:extLst>
      <p:ext uri="{BB962C8B-B14F-4D97-AF65-F5344CB8AC3E}">
        <p14:creationId xmlns:p14="http://schemas.microsoft.com/office/powerpoint/2010/main" val="138394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A7F6-7E3F-4A9F-98D1-165CBE1127A2}"/>
              </a:ext>
            </a:extLst>
          </p:cNvPr>
          <p:cNvSpPr>
            <a:spLocks noGrp="1"/>
          </p:cNvSpPr>
          <p:nvPr>
            <p:ph type="title"/>
          </p:nvPr>
        </p:nvSpPr>
        <p:spPr>
          <a:xfrm>
            <a:off x="457200" y="-323428"/>
            <a:ext cx="8229600" cy="1600200"/>
          </a:xfrm>
        </p:spPr>
        <p:txBody>
          <a:bodyPr/>
          <a:lstStyle/>
          <a:p>
            <a:r>
              <a:rPr lang="en-GB" b="1" dirty="0">
                <a:solidFill>
                  <a:srgbClr val="A50021"/>
                </a:solidFill>
              </a:rPr>
              <a:t>Homework </a:t>
            </a:r>
          </a:p>
        </p:txBody>
      </p:sp>
      <p:sp>
        <p:nvSpPr>
          <p:cNvPr id="3" name="Content Placeholder 2">
            <a:extLst>
              <a:ext uri="{FF2B5EF4-FFF2-40B4-BE49-F238E27FC236}">
                <a16:creationId xmlns:a16="http://schemas.microsoft.com/office/drawing/2014/main" id="{3F4C2361-EE08-49F2-8A2C-1AA3968E3E5E}"/>
              </a:ext>
            </a:extLst>
          </p:cNvPr>
          <p:cNvSpPr>
            <a:spLocks noGrp="1"/>
          </p:cNvSpPr>
          <p:nvPr>
            <p:ph idx="1"/>
          </p:nvPr>
        </p:nvSpPr>
        <p:spPr>
          <a:xfrm>
            <a:off x="457200" y="1600200"/>
            <a:ext cx="8229600" cy="4781128"/>
          </a:xfrm>
        </p:spPr>
        <p:txBody>
          <a:bodyPr>
            <a:normAutofit/>
          </a:bodyPr>
          <a:lstStyle/>
          <a:p>
            <a:r>
              <a:rPr lang="en-GB" sz="2100" dirty="0"/>
              <a:t>Spellings – tested on a Wednesday </a:t>
            </a:r>
          </a:p>
          <a:p>
            <a:endParaRPr lang="en-GB" sz="2100" dirty="0"/>
          </a:p>
          <a:p>
            <a:r>
              <a:rPr lang="en-GB" sz="2100" dirty="0"/>
              <a:t>Daily reading – to be recorded in purple Reading Journals ‘I read to you’ – front of book</a:t>
            </a:r>
          </a:p>
          <a:p>
            <a:pPr marL="0" indent="0">
              <a:buNone/>
            </a:pPr>
            <a:r>
              <a:rPr lang="en-GB" sz="2100" dirty="0"/>
              <a:t>     ‘You read to me’ – back of book</a:t>
            </a:r>
          </a:p>
          <a:p>
            <a:endParaRPr lang="en-GB" sz="2100" dirty="0"/>
          </a:p>
          <a:p>
            <a:r>
              <a:rPr lang="en-GB" sz="2100" dirty="0"/>
              <a:t>Maths homework </a:t>
            </a:r>
          </a:p>
          <a:p>
            <a:endParaRPr lang="en-GB" sz="2100" dirty="0"/>
          </a:p>
          <a:p>
            <a:r>
              <a:rPr lang="en-GB" sz="2100" dirty="0"/>
              <a:t>Set fortnightly and collect in using the folder system so I can mark the previous week</a:t>
            </a:r>
          </a:p>
        </p:txBody>
      </p:sp>
    </p:spTree>
    <p:extLst>
      <p:ext uri="{BB962C8B-B14F-4D97-AF65-F5344CB8AC3E}">
        <p14:creationId xmlns:p14="http://schemas.microsoft.com/office/powerpoint/2010/main" val="218966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A50021"/>
                </a:solidFill>
                <a:latin typeface="+mj-lt"/>
              </a:rPr>
              <a:t>Thank you!</a:t>
            </a:r>
            <a:br>
              <a:rPr lang="en-GB" b="1" dirty="0">
                <a:solidFill>
                  <a:srgbClr val="A50021"/>
                </a:solidFill>
                <a:latin typeface="+mj-lt"/>
              </a:rPr>
            </a:br>
            <a:r>
              <a:rPr lang="en-GB" b="1" dirty="0">
                <a:solidFill>
                  <a:srgbClr val="A50021"/>
                </a:solidFill>
                <a:latin typeface="+mj-lt"/>
              </a:rPr>
              <a:t>Any questions?</a:t>
            </a:r>
          </a:p>
        </p:txBody>
      </p:sp>
      <p:sp>
        <p:nvSpPr>
          <p:cNvPr id="3" name="Subtitle 2"/>
          <p:cNvSpPr>
            <a:spLocks noGrp="1"/>
          </p:cNvSpPr>
          <p:nvPr>
            <p:ph type="subTitle" idx="1"/>
          </p:nvPr>
        </p:nvSpPr>
        <p:spPr/>
        <p:txBody>
          <a:bodyPr>
            <a:normAutofit lnSpcReduction="10000"/>
          </a:bodyPr>
          <a:lstStyle/>
          <a:p>
            <a:r>
              <a:rPr lang="en-GB" b="1">
                <a:solidFill>
                  <a:schemeClr val="tx1"/>
                </a:solidFill>
              </a:rPr>
              <a:t>September 2022</a:t>
            </a:r>
            <a:endParaRPr lang="en-GB" b="1" dirty="0">
              <a:solidFill>
                <a:schemeClr val="tx1"/>
              </a:solidFill>
            </a:endParaRPr>
          </a:p>
          <a:p>
            <a:r>
              <a:rPr lang="en-GB" dirty="0">
                <a:solidFill>
                  <a:schemeClr val="tx1"/>
                </a:solidFill>
              </a:rPr>
              <a:t>‘</a:t>
            </a:r>
            <a:r>
              <a:rPr lang="en-GB" b="1" dirty="0">
                <a:solidFill>
                  <a:schemeClr val="tx1"/>
                </a:solidFill>
              </a:rPr>
              <a:t>Meet The Teacher: </a:t>
            </a:r>
            <a:r>
              <a:rPr lang="en-GB" dirty="0">
                <a:solidFill>
                  <a:schemeClr val="tx1"/>
                </a:solidFill>
              </a:rPr>
              <a:t>Information about learning and the curriculum.’ </a:t>
            </a:r>
          </a:p>
          <a:p>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8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FD10-6074-459C-B1A1-6CB8D01CA3C5}"/>
              </a:ext>
            </a:extLst>
          </p:cNvPr>
          <p:cNvSpPr>
            <a:spLocks noGrp="1"/>
          </p:cNvSpPr>
          <p:nvPr>
            <p:ph type="title"/>
          </p:nvPr>
        </p:nvSpPr>
        <p:spPr/>
        <p:txBody>
          <a:bodyPr/>
          <a:lstStyle/>
          <a:p>
            <a:r>
              <a:rPr lang="en-GB" sz="3600" dirty="0"/>
              <a:t>The adults in our class are…</a:t>
            </a:r>
          </a:p>
        </p:txBody>
      </p:sp>
      <p:sp>
        <p:nvSpPr>
          <p:cNvPr id="3" name="Content Placeholder 2">
            <a:extLst>
              <a:ext uri="{FF2B5EF4-FFF2-40B4-BE49-F238E27FC236}">
                <a16:creationId xmlns:a16="http://schemas.microsoft.com/office/drawing/2014/main" id="{2E585737-F772-40E8-94DA-76B9BE9BA1AD}"/>
              </a:ext>
            </a:extLst>
          </p:cNvPr>
          <p:cNvSpPr>
            <a:spLocks noGrp="1"/>
          </p:cNvSpPr>
          <p:nvPr>
            <p:ph idx="1"/>
          </p:nvPr>
        </p:nvSpPr>
        <p:spPr/>
        <p:txBody>
          <a:bodyPr>
            <a:normAutofit fontScale="92500" lnSpcReduction="20000"/>
          </a:bodyPr>
          <a:lstStyle/>
          <a:p>
            <a:pPr marL="0" indent="0">
              <a:buNone/>
            </a:pPr>
            <a:r>
              <a:rPr lang="en-GB" sz="3200" dirty="0"/>
              <a:t>Class teacher:  Miss Haydon</a:t>
            </a:r>
          </a:p>
          <a:p>
            <a:pPr marL="0" indent="0">
              <a:buNone/>
            </a:pPr>
            <a:r>
              <a:rPr lang="en-GB" sz="3200" dirty="0"/>
              <a:t>Monday afternoons: Mrs Stewart PPA cover – Forest School specialist and music </a:t>
            </a:r>
          </a:p>
          <a:p>
            <a:pPr marL="0" indent="0">
              <a:buNone/>
            </a:pPr>
            <a:endParaRPr lang="en-GB" sz="3200" dirty="0"/>
          </a:p>
          <a:p>
            <a:pPr marL="0" indent="0">
              <a:buNone/>
            </a:pPr>
            <a:r>
              <a:rPr lang="en-GB" sz="3200" dirty="0"/>
              <a:t>Teaching assistants: </a:t>
            </a:r>
          </a:p>
          <a:p>
            <a:pPr marL="0" indent="0">
              <a:buNone/>
            </a:pPr>
            <a:r>
              <a:rPr lang="en-GB" sz="3200" dirty="0"/>
              <a:t>Miss Cannon morning support</a:t>
            </a:r>
          </a:p>
          <a:p>
            <a:pPr marL="0" indent="0">
              <a:buNone/>
            </a:pPr>
            <a:r>
              <a:rPr lang="en-GB" sz="3200" dirty="0"/>
              <a:t>Mrs Woods afternoon support</a:t>
            </a:r>
          </a:p>
          <a:p>
            <a:pPr marL="0" indent="0">
              <a:buNone/>
            </a:pPr>
            <a:endParaRPr lang="en-GB" sz="3200" dirty="0"/>
          </a:p>
          <a:p>
            <a:pPr marL="0" indent="0">
              <a:buNone/>
            </a:pPr>
            <a:r>
              <a:rPr lang="en-GB" sz="3200" dirty="0"/>
              <a:t>Mrs Holt – Miller intervention support and ELSA support</a:t>
            </a:r>
          </a:p>
        </p:txBody>
      </p:sp>
      <p:pic>
        <p:nvPicPr>
          <p:cNvPr id="4" name="Picture 2">
            <a:extLst>
              <a:ext uri="{FF2B5EF4-FFF2-40B4-BE49-F238E27FC236}">
                <a16:creationId xmlns:a16="http://schemas.microsoft.com/office/drawing/2014/main" id="{69F07624-CB1B-467A-9279-09EAE4BA99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54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0"/>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58AE842B-7DA3-4F97-ADDF-4C7C891D7A91}"/>
              </a:ext>
            </a:extLst>
          </p:cNvPr>
          <p:cNvSpPr txBox="1">
            <a:spLocks/>
          </p:cNvSpPr>
          <p:nvPr/>
        </p:nvSpPr>
        <p:spPr>
          <a:xfrm>
            <a:off x="1279079" y="116632"/>
            <a:ext cx="7011361" cy="146511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375" b="1" dirty="0">
                <a:solidFill>
                  <a:srgbClr val="A50021"/>
                </a:solidFill>
              </a:rPr>
              <a:t>Newdigate CofE Infant School</a:t>
            </a:r>
            <a:br>
              <a:rPr lang="en-US" sz="3375" b="1" dirty="0">
                <a:solidFill>
                  <a:srgbClr val="A50021"/>
                </a:solidFill>
              </a:rPr>
            </a:br>
            <a:r>
              <a:rPr lang="en-US" sz="3375" b="1" dirty="0">
                <a:solidFill>
                  <a:srgbClr val="A50021"/>
                </a:solidFill>
              </a:rPr>
              <a:t>2022 – 2023 Topics</a:t>
            </a:r>
            <a:endParaRPr lang="en-GB" sz="3375" b="1" dirty="0">
              <a:solidFill>
                <a:srgbClr val="A50021"/>
              </a:solidFill>
            </a:endParaRPr>
          </a:p>
        </p:txBody>
      </p:sp>
      <p:pic>
        <p:nvPicPr>
          <p:cNvPr id="5" name="Picture 4">
            <a:extLst>
              <a:ext uri="{FF2B5EF4-FFF2-40B4-BE49-F238E27FC236}">
                <a16:creationId xmlns:a16="http://schemas.microsoft.com/office/drawing/2014/main" id="{7965AA26-72D6-46F5-9E3E-1278C45461A5}"/>
              </a:ext>
            </a:extLst>
          </p:cNvPr>
          <p:cNvPicPr>
            <a:picLocks noChangeAspect="1"/>
          </p:cNvPicPr>
          <p:nvPr/>
        </p:nvPicPr>
        <p:blipFill>
          <a:blip r:embed="rId4"/>
          <a:stretch>
            <a:fillRect/>
          </a:stretch>
        </p:blipFill>
        <p:spPr>
          <a:xfrm>
            <a:off x="2192471" y="1715161"/>
            <a:ext cx="5184576" cy="4835939"/>
          </a:xfrm>
          <a:prstGeom prst="rect">
            <a:avLst/>
          </a:prstGeom>
        </p:spPr>
      </p:pic>
    </p:spTree>
    <p:extLst>
      <p:ext uri="{BB962C8B-B14F-4D97-AF65-F5344CB8AC3E}">
        <p14:creationId xmlns:p14="http://schemas.microsoft.com/office/powerpoint/2010/main" val="195994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50021"/>
                </a:solidFill>
              </a:rPr>
              <a:t>Simple view of reading </a:t>
            </a:r>
            <a:endParaRPr lang="en-GB" dirty="0">
              <a:solidFill>
                <a:srgbClr val="A50021"/>
              </a:solidFill>
            </a:endParaRPr>
          </a:p>
        </p:txBody>
      </p:sp>
      <p:pic>
        <p:nvPicPr>
          <p:cNvPr id="4" name="Content Placeholder 3"/>
          <p:cNvPicPr>
            <a:picLocks noGrp="1" noChangeAspect="1"/>
          </p:cNvPicPr>
          <p:nvPr>
            <p:ph idx="1"/>
          </p:nvPr>
        </p:nvPicPr>
        <p:blipFill>
          <a:blip r:embed="rId3"/>
          <a:stretch>
            <a:fillRect/>
          </a:stretch>
        </p:blipFill>
        <p:spPr>
          <a:xfrm>
            <a:off x="1115616" y="1988840"/>
            <a:ext cx="6556366" cy="4348945"/>
          </a:xfrm>
          <a:prstGeom prst="rect">
            <a:avLst/>
          </a:prstGeom>
        </p:spPr>
      </p:pic>
    </p:spTree>
    <p:extLst>
      <p:ext uri="{BB962C8B-B14F-4D97-AF65-F5344CB8AC3E}">
        <p14:creationId xmlns:p14="http://schemas.microsoft.com/office/powerpoint/2010/main" val="75081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712033"/>
          </a:xfrm>
        </p:spPr>
        <p:txBody>
          <a:bodyPr/>
          <a:lstStyle/>
          <a:p>
            <a:r>
              <a:rPr lang="en-US" b="1" dirty="0">
                <a:solidFill>
                  <a:srgbClr val="A50021"/>
                </a:solidFill>
              </a:rPr>
              <a:t>Scarborough reading rope </a:t>
            </a:r>
            <a:endParaRPr lang="en-GB" b="1" dirty="0">
              <a:solidFill>
                <a:srgbClr val="A50021"/>
              </a:solidFill>
            </a:endParaRPr>
          </a:p>
        </p:txBody>
      </p:sp>
      <p:pic>
        <p:nvPicPr>
          <p:cNvPr id="4" name="Content Placeholder 3"/>
          <p:cNvPicPr>
            <a:picLocks noGrp="1" noChangeAspect="1"/>
          </p:cNvPicPr>
          <p:nvPr>
            <p:ph idx="1"/>
          </p:nvPr>
        </p:nvPicPr>
        <p:blipFill>
          <a:blip r:embed="rId3"/>
          <a:stretch>
            <a:fillRect/>
          </a:stretch>
        </p:blipFill>
        <p:spPr>
          <a:xfrm>
            <a:off x="1310146" y="2026483"/>
            <a:ext cx="6011883" cy="3650072"/>
          </a:xfrm>
          <a:prstGeom prst="rect">
            <a:avLst/>
          </a:prstGeom>
        </p:spPr>
      </p:pic>
    </p:spTree>
    <p:extLst>
      <p:ext uri="{BB962C8B-B14F-4D97-AF65-F5344CB8AC3E}">
        <p14:creationId xmlns:p14="http://schemas.microsoft.com/office/powerpoint/2010/main" val="191554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560840" cy="1440160"/>
          </a:xfrm>
        </p:spPr>
        <p:txBody>
          <a:bodyPr>
            <a:normAutofit/>
          </a:bodyPr>
          <a:lstStyle/>
          <a:p>
            <a:pPr>
              <a:lnSpc>
                <a:spcPct val="90000"/>
              </a:lnSpc>
            </a:pPr>
            <a:r>
              <a:rPr lang="en-US" sz="3600" dirty="0">
                <a:solidFill>
                  <a:srgbClr val="A50021"/>
                </a:solidFill>
              </a:rPr>
              <a:t>How can you help at home? </a:t>
            </a:r>
            <a:br>
              <a:rPr lang="en-US" sz="3600" dirty="0">
                <a:solidFill>
                  <a:srgbClr val="A50021"/>
                </a:solidFill>
              </a:rPr>
            </a:br>
            <a:r>
              <a:rPr lang="en-US" sz="3600" b="1" u="sng" dirty="0">
                <a:solidFill>
                  <a:srgbClr val="A50021"/>
                </a:solidFill>
              </a:rPr>
              <a:t>2</a:t>
            </a:r>
            <a:r>
              <a:rPr lang="en-US" sz="3600" dirty="0">
                <a:solidFill>
                  <a:srgbClr val="A50021"/>
                </a:solidFill>
              </a:rPr>
              <a:t> book formula</a:t>
            </a:r>
            <a:endParaRPr lang="en-GB" sz="3600" dirty="0">
              <a:solidFill>
                <a:srgbClr val="A50021"/>
              </a:solidFill>
            </a:endParaRPr>
          </a:p>
        </p:txBody>
      </p:sp>
      <p:sp>
        <p:nvSpPr>
          <p:cNvPr id="3" name="Content Placeholder 2"/>
          <p:cNvSpPr>
            <a:spLocks noGrp="1"/>
          </p:cNvSpPr>
          <p:nvPr>
            <p:ph idx="1"/>
          </p:nvPr>
        </p:nvSpPr>
        <p:spPr>
          <a:xfrm>
            <a:off x="486343" y="1988840"/>
            <a:ext cx="5164648" cy="4104455"/>
          </a:xfrm>
        </p:spPr>
        <p:txBody>
          <a:bodyPr>
            <a:normAutofit fontScale="77500" lnSpcReduction="20000"/>
          </a:bodyPr>
          <a:lstStyle/>
          <a:p>
            <a:pPr marL="0" indent="0">
              <a:lnSpc>
                <a:spcPct val="90000"/>
              </a:lnSpc>
              <a:buNone/>
            </a:pPr>
            <a:r>
              <a:rPr lang="en-US" sz="1800" b="1" dirty="0"/>
              <a:t>‘I read this book to you’       (child focuses on decoding)</a:t>
            </a:r>
          </a:p>
          <a:p>
            <a:pPr>
              <a:lnSpc>
                <a:spcPct val="90000"/>
              </a:lnSpc>
            </a:pPr>
            <a:r>
              <a:rPr lang="en-US" sz="1800" b="1" dirty="0"/>
              <a:t>Read, read and read!</a:t>
            </a:r>
          </a:p>
          <a:p>
            <a:pPr>
              <a:lnSpc>
                <a:spcPct val="90000"/>
              </a:lnSpc>
            </a:pPr>
            <a:r>
              <a:rPr lang="en-US" sz="1800" dirty="0"/>
              <a:t>Reading challenge </a:t>
            </a:r>
          </a:p>
          <a:p>
            <a:pPr>
              <a:lnSpc>
                <a:spcPct val="90000"/>
              </a:lnSpc>
            </a:pPr>
            <a:r>
              <a:rPr lang="en-US" sz="1800" b="1" dirty="0"/>
              <a:t>Focus on decoding </a:t>
            </a:r>
            <a:r>
              <a:rPr lang="en-US" sz="1800" dirty="0"/>
              <a:t>– the framework says a child </a:t>
            </a:r>
            <a:r>
              <a:rPr lang="en-US" sz="1800" b="1" dirty="0"/>
              <a:t>MUST</a:t>
            </a:r>
            <a:r>
              <a:rPr lang="en-US" sz="1800" dirty="0"/>
              <a:t> be fluent in a given book before they can change it –so read and re read as much as possible (your child may use the pictures as a clue to the word – this is okay, however, guide them back to skill of </a:t>
            </a:r>
            <a:r>
              <a:rPr lang="en-US" sz="1800" b="1" u="sng" dirty="0"/>
              <a:t>decoding</a:t>
            </a:r>
            <a:r>
              <a:rPr lang="en-US" sz="1800" dirty="0"/>
              <a:t> as a strategy for reading. As they become more advanced readers – there will be less pictures and they will need to use their phonic knowledge to feel secure about themselves as a ‘reader’ )</a:t>
            </a:r>
          </a:p>
          <a:p>
            <a:pPr>
              <a:lnSpc>
                <a:spcPct val="90000"/>
              </a:lnSpc>
            </a:pPr>
            <a:r>
              <a:rPr lang="en-US" sz="1800" dirty="0"/>
              <a:t>Please do write in the purple reading record –it helps us to see how your child is reading at home and we can respond as necessary. </a:t>
            </a:r>
          </a:p>
          <a:p>
            <a:pPr>
              <a:lnSpc>
                <a:spcPct val="90000"/>
              </a:lnSpc>
            </a:pPr>
            <a:r>
              <a:rPr lang="en-US" sz="1800" dirty="0"/>
              <a:t>Do come and talk to us if you have a question</a:t>
            </a:r>
          </a:p>
          <a:p>
            <a:pPr>
              <a:lnSpc>
                <a:spcPct val="90000"/>
              </a:lnSpc>
            </a:pPr>
            <a:endParaRPr lang="en-US" sz="1800" b="1" dirty="0"/>
          </a:p>
          <a:p>
            <a:pPr marL="0" indent="0">
              <a:lnSpc>
                <a:spcPct val="90000"/>
              </a:lnSpc>
              <a:buNone/>
            </a:pPr>
            <a:r>
              <a:rPr lang="en-US" sz="1800" b="1" dirty="0"/>
              <a:t>‘You read this book to me’     (adult reading to child – language and comprehension)</a:t>
            </a:r>
          </a:p>
          <a:p>
            <a:pPr marL="0" indent="0">
              <a:lnSpc>
                <a:spcPct val="90000"/>
              </a:lnSpc>
              <a:buNone/>
            </a:pPr>
            <a:r>
              <a:rPr lang="en-US" sz="1800" u="sng" dirty="0"/>
              <a:t>First read </a:t>
            </a:r>
            <a:r>
              <a:rPr lang="en-US" sz="1800" dirty="0"/>
              <a:t>- enjoy the story.</a:t>
            </a:r>
          </a:p>
          <a:p>
            <a:pPr marL="0" indent="0">
              <a:lnSpc>
                <a:spcPct val="90000"/>
              </a:lnSpc>
              <a:buNone/>
            </a:pPr>
            <a:r>
              <a:rPr lang="en-US" sz="1800" u="sng" dirty="0"/>
              <a:t>Later reads </a:t>
            </a:r>
            <a:r>
              <a:rPr lang="en-US" sz="1800" dirty="0"/>
              <a:t>-  the children can join in with key phrases, they can recall parts of the story, you can discuss the meanings of words and you will have modelled expression!</a:t>
            </a:r>
          </a:p>
          <a:p>
            <a:pPr marL="0" indent="0">
              <a:lnSpc>
                <a:spcPct val="90000"/>
              </a:lnSpc>
              <a:buNone/>
            </a:pPr>
            <a:endParaRPr lang="en-GB" sz="825" dirty="0"/>
          </a:p>
        </p:txBody>
      </p:sp>
      <p:pic>
        <p:nvPicPr>
          <p:cNvPr id="4" name="Picture 3">
            <a:extLst>
              <a:ext uri="{FF2B5EF4-FFF2-40B4-BE49-F238E27FC236}">
                <a16:creationId xmlns:a16="http://schemas.microsoft.com/office/drawing/2014/main" id="{6A35A158-555F-417D-85AD-6B634EB00C51}"/>
              </a:ext>
            </a:extLst>
          </p:cNvPr>
          <p:cNvPicPr>
            <a:picLocks noChangeAspect="1"/>
          </p:cNvPicPr>
          <p:nvPr/>
        </p:nvPicPr>
        <p:blipFill>
          <a:blip r:embed="rId3"/>
          <a:stretch>
            <a:fillRect/>
          </a:stretch>
        </p:blipFill>
        <p:spPr>
          <a:xfrm>
            <a:off x="5650991" y="3056705"/>
            <a:ext cx="3006666" cy="182654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371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579296" cy="1196752"/>
          </a:xfrm>
        </p:spPr>
        <p:txBody>
          <a:bodyPr/>
          <a:lstStyle/>
          <a:p>
            <a:r>
              <a:rPr lang="en-GB" b="1" dirty="0">
                <a:solidFill>
                  <a:srgbClr val="A50021"/>
                </a:solidFill>
              </a:rPr>
              <a:t>Reading in the school day</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216208"/>
            <a:ext cx="8229600" cy="4525963"/>
          </a:xfrm>
        </p:spPr>
        <p:txBody>
          <a:bodyPr>
            <a:normAutofit lnSpcReduction="10000"/>
          </a:bodyPr>
          <a:lstStyle/>
          <a:p>
            <a:r>
              <a:rPr lang="en-GB" sz="2800" dirty="0"/>
              <a:t>Phonics intervention for children who need to secure their phonetic sounds</a:t>
            </a:r>
          </a:p>
          <a:p>
            <a:r>
              <a:rPr lang="en-GB" sz="2800" dirty="0"/>
              <a:t>Small group guided reading session once a week </a:t>
            </a:r>
          </a:p>
          <a:p>
            <a:r>
              <a:rPr lang="en-GB" sz="2800" dirty="0"/>
              <a:t>1:1 reading to an adult once a week </a:t>
            </a:r>
          </a:p>
          <a:p>
            <a:r>
              <a:rPr lang="en-GB" sz="2800" dirty="0"/>
              <a:t>End of the day story time</a:t>
            </a:r>
          </a:p>
          <a:p>
            <a:r>
              <a:rPr lang="en-GB" sz="2800" dirty="0"/>
              <a:t>Whole class guided reading which builds up throughout the year starting at 2 times a week</a:t>
            </a:r>
          </a:p>
          <a:p>
            <a:r>
              <a:rPr lang="en-GB" sz="2800" dirty="0"/>
              <a:t>Reading opportunities across the curriculum </a:t>
            </a:r>
          </a:p>
        </p:txBody>
      </p:sp>
    </p:spTree>
    <p:extLst>
      <p:ext uri="{BB962C8B-B14F-4D97-AF65-F5344CB8AC3E}">
        <p14:creationId xmlns:p14="http://schemas.microsoft.com/office/powerpoint/2010/main" val="204828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p:txBody>
          <a:bodyPr/>
          <a:lstStyle/>
          <a:p>
            <a:r>
              <a:rPr lang="en-GB" b="1" dirty="0">
                <a:solidFill>
                  <a:srgbClr val="A50021"/>
                </a:solidFill>
              </a:rPr>
              <a:t>Reading Objectives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p:txBody>
          <a:bodyPr>
            <a:normAutofit/>
          </a:bodyPr>
          <a:lstStyle/>
          <a:p>
            <a:pPr marL="0" indent="0">
              <a:buNone/>
            </a:pPr>
            <a:r>
              <a:rPr lang="en-GB" sz="3200" dirty="0"/>
              <a:t>Within Guided reading sessions and story time we will be focusing on developing their: </a:t>
            </a:r>
          </a:p>
          <a:p>
            <a:r>
              <a:rPr lang="en-GB" sz="3200" dirty="0"/>
              <a:t>Inference</a:t>
            </a:r>
          </a:p>
          <a:p>
            <a:r>
              <a:rPr lang="en-GB" sz="3200" dirty="0"/>
              <a:t>Sequencing</a:t>
            </a:r>
          </a:p>
          <a:p>
            <a:r>
              <a:rPr lang="en-GB" sz="3200" dirty="0"/>
              <a:t>Predicting</a:t>
            </a:r>
          </a:p>
          <a:p>
            <a:r>
              <a:rPr lang="en-GB" sz="3200" dirty="0"/>
              <a:t>Vocabulary </a:t>
            </a:r>
          </a:p>
          <a:p>
            <a:r>
              <a:rPr lang="en-GB" sz="3200" dirty="0"/>
              <a:t>Retrieving information</a:t>
            </a:r>
          </a:p>
          <a:p>
            <a:endParaRPr lang="en-GB" dirty="0"/>
          </a:p>
        </p:txBody>
      </p:sp>
    </p:spTree>
    <p:extLst>
      <p:ext uri="{BB962C8B-B14F-4D97-AF65-F5344CB8AC3E}">
        <p14:creationId xmlns:p14="http://schemas.microsoft.com/office/powerpoint/2010/main" val="242135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p:txBody>
          <a:bodyPr/>
          <a:lstStyle/>
          <a:p>
            <a:r>
              <a:rPr lang="en-GB" b="1" dirty="0">
                <a:solidFill>
                  <a:srgbClr val="A50021"/>
                </a:solidFill>
              </a:rPr>
              <a:t>English Objectives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p:txBody>
          <a:bodyPr>
            <a:normAutofit fontScale="92500" lnSpcReduction="10000"/>
          </a:bodyPr>
          <a:lstStyle/>
          <a:p>
            <a:pPr marL="0" indent="0">
              <a:buNone/>
            </a:pPr>
            <a:r>
              <a:rPr lang="en-GB" dirty="0"/>
              <a:t>In Year 2 we will be covering lots of different styles of writing including: </a:t>
            </a:r>
          </a:p>
          <a:p>
            <a:r>
              <a:rPr lang="en-GB" dirty="0"/>
              <a:t>Letter writing</a:t>
            </a:r>
          </a:p>
          <a:p>
            <a:r>
              <a:rPr lang="en-GB" dirty="0"/>
              <a:t>Diary entries</a:t>
            </a:r>
          </a:p>
          <a:p>
            <a:r>
              <a:rPr lang="en-GB" dirty="0"/>
              <a:t>Newspaper articles</a:t>
            </a:r>
          </a:p>
          <a:p>
            <a:r>
              <a:rPr lang="en-GB" dirty="0"/>
              <a:t>Non-chronological Reports</a:t>
            </a:r>
          </a:p>
          <a:p>
            <a:r>
              <a:rPr lang="en-GB" dirty="0"/>
              <a:t>Recounts of stories</a:t>
            </a:r>
          </a:p>
          <a:p>
            <a:r>
              <a:rPr lang="en-GB" dirty="0"/>
              <a:t>Poetry </a:t>
            </a:r>
          </a:p>
          <a:p>
            <a:r>
              <a:rPr lang="en-GB" dirty="0"/>
              <a:t>Posters</a:t>
            </a:r>
          </a:p>
          <a:p>
            <a:pPr marL="0" indent="0">
              <a:buNone/>
            </a:pPr>
            <a:endParaRPr lang="en-GB" dirty="0"/>
          </a:p>
          <a:p>
            <a:pPr marL="0" indent="0" algn="ctr">
              <a:buNone/>
            </a:pPr>
            <a:r>
              <a:rPr lang="en-GB" sz="3000" b="1" dirty="0"/>
              <a:t>Drawing upon vocabulary from their reading or what they have listened to! </a:t>
            </a:r>
          </a:p>
        </p:txBody>
      </p:sp>
    </p:spTree>
    <p:extLst>
      <p:ext uri="{BB962C8B-B14F-4D97-AF65-F5344CB8AC3E}">
        <p14:creationId xmlns:p14="http://schemas.microsoft.com/office/powerpoint/2010/main" val="1696539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14285</TotalTime>
  <Words>1199</Words>
  <Application>Microsoft Office PowerPoint</Application>
  <PresentationFormat>On-screen Show (4:3)</PresentationFormat>
  <Paragraphs>162</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Palatino Linotype</vt:lpstr>
      <vt:lpstr>Executive</vt:lpstr>
      <vt:lpstr>Newdigate  C of E Infant School </vt:lpstr>
      <vt:lpstr>The adults in our class are…</vt:lpstr>
      <vt:lpstr>PowerPoint Presentation</vt:lpstr>
      <vt:lpstr>Simple view of reading </vt:lpstr>
      <vt:lpstr>Scarborough reading rope </vt:lpstr>
      <vt:lpstr>How can you help at home?  2 book formula</vt:lpstr>
      <vt:lpstr>Reading in the school day</vt:lpstr>
      <vt:lpstr>Reading Objectives</vt:lpstr>
      <vt:lpstr>English Objectives</vt:lpstr>
      <vt:lpstr>English Objectives- SPAG</vt:lpstr>
      <vt:lpstr>Math Objectives</vt:lpstr>
      <vt:lpstr>Maths at Newdigate</vt:lpstr>
      <vt:lpstr>Math objectives</vt:lpstr>
      <vt:lpstr>Math Objectives to work on a home</vt:lpstr>
      <vt:lpstr>Foundation Subjects</vt:lpstr>
      <vt:lpstr>Events Being a Year 2 leader</vt:lpstr>
      <vt:lpstr>Homework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Nicky Cleather</cp:lastModifiedBy>
  <cp:revision>140</cp:revision>
  <cp:lastPrinted>2019-11-14T10:00:11Z</cp:lastPrinted>
  <dcterms:created xsi:type="dcterms:W3CDTF">2015-05-26T11:42:21Z</dcterms:created>
  <dcterms:modified xsi:type="dcterms:W3CDTF">2022-09-28T17:24:43Z</dcterms:modified>
</cp:coreProperties>
</file>