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handoutMasterIdLst>
    <p:handoutMasterId r:id="rId28"/>
  </p:handoutMasterIdLst>
  <p:sldIdLst>
    <p:sldId id="256" r:id="rId2"/>
    <p:sldId id="308" r:id="rId3"/>
    <p:sldId id="286" r:id="rId4"/>
    <p:sldId id="287" r:id="rId5"/>
    <p:sldId id="258" r:id="rId6"/>
    <p:sldId id="257" r:id="rId7"/>
    <p:sldId id="260" r:id="rId8"/>
    <p:sldId id="290" r:id="rId9"/>
    <p:sldId id="300" r:id="rId10"/>
    <p:sldId id="301" r:id="rId11"/>
    <p:sldId id="302" r:id="rId12"/>
    <p:sldId id="303" r:id="rId13"/>
    <p:sldId id="304" r:id="rId14"/>
    <p:sldId id="305" r:id="rId15"/>
    <p:sldId id="288" r:id="rId16"/>
    <p:sldId id="289" r:id="rId17"/>
    <p:sldId id="291" r:id="rId18"/>
    <p:sldId id="292" r:id="rId19"/>
    <p:sldId id="306" r:id="rId20"/>
    <p:sldId id="293" r:id="rId21"/>
    <p:sldId id="307" r:id="rId22"/>
    <p:sldId id="294" r:id="rId23"/>
    <p:sldId id="295" r:id="rId24"/>
    <p:sldId id="296" r:id="rId25"/>
    <p:sldId id="299"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p:restoredTop sz="94624"/>
  </p:normalViewPr>
  <p:slideViewPr>
    <p:cSldViewPr>
      <p:cViewPr varScale="1">
        <p:scale>
          <a:sx n="72" d="100"/>
          <a:sy n="72" d="100"/>
        </p:scale>
        <p:origin x="138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EFC3388-78D1-4F59-9F02-463F2120B72B}" type="datetimeFigureOut">
              <a:rPr lang="en-GB" smtClean="0"/>
              <a:t>12/10/2022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ED35A7-F454-45BB-B968-3148AD45DFA8}" type="slidenum">
              <a:rPr lang="en-GB" smtClean="0"/>
              <a:t>‹#›</a:t>
            </a:fld>
            <a:endParaRPr lang="en-GB"/>
          </a:p>
        </p:txBody>
      </p:sp>
    </p:spTree>
    <p:extLst>
      <p:ext uri="{BB962C8B-B14F-4D97-AF65-F5344CB8AC3E}">
        <p14:creationId xmlns:p14="http://schemas.microsoft.com/office/powerpoint/2010/main" val="1716953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16816C2-5826-4248-916A-137FB7E84BC4}" type="datetimeFigureOut">
              <a:rPr lang="en-GB" smtClean="0"/>
              <a:t>12/10/2022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C14C6D-4D76-4355-A9A2-4145FAFAA9A3}" type="slidenum">
              <a:rPr lang="en-GB" smtClean="0"/>
              <a:t>‹#›</a:t>
            </a:fld>
            <a:endParaRPr lang="en-GB"/>
          </a:p>
        </p:txBody>
      </p:sp>
    </p:spTree>
    <p:extLst>
      <p:ext uri="{BB962C8B-B14F-4D97-AF65-F5344CB8AC3E}">
        <p14:creationId xmlns:p14="http://schemas.microsoft.com/office/powerpoint/2010/main" val="46673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1</a:t>
            </a:fld>
            <a:endParaRPr lang="en-GB"/>
          </a:p>
        </p:txBody>
      </p:sp>
    </p:spTree>
    <p:extLst>
      <p:ext uri="{BB962C8B-B14F-4D97-AF65-F5344CB8AC3E}">
        <p14:creationId xmlns:p14="http://schemas.microsoft.com/office/powerpoint/2010/main" val="3611958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totally </a:t>
            </a:r>
            <a:r>
              <a:rPr lang="en-GB" err="1"/>
              <a:t>pawsome</a:t>
            </a:r>
            <a:r>
              <a:rPr lang="en-GB"/>
              <a:t> gang – Vocabulary Victor, Rex Retriever, Predicting Pip, Inference Iggy, Sequencing Suki</a:t>
            </a:r>
          </a:p>
        </p:txBody>
      </p:sp>
      <p:sp>
        <p:nvSpPr>
          <p:cNvPr id="4" name="Slide Number Placeholder 3"/>
          <p:cNvSpPr>
            <a:spLocks noGrp="1"/>
          </p:cNvSpPr>
          <p:nvPr>
            <p:ph type="sldNum" sz="quarter" idx="5"/>
          </p:nvPr>
        </p:nvSpPr>
        <p:spPr/>
        <p:txBody>
          <a:bodyPr/>
          <a:lstStyle/>
          <a:p>
            <a:fld id="{0EC14C6D-4D76-4355-A9A2-4145FAFAA9A3}" type="slidenum">
              <a:rPr lang="en-GB" smtClean="0"/>
              <a:t>10</a:t>
            </a:fld>
            <a:endParaRPr lang="en-GB"/>
          </a:p>
        </p:txBody>
      </p:sp>
    </p:spTree>
    <p:extLst>
      <p:ext uri="{BB962C8B-B14F-4D97-AF65-F5344CB8AC3E}">
        <p14:creationId xmlns:p14="http://schemas.microsoft.com/office/powerpoint/2010/main" val="353904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11</a:t>
            </a:fld>
            <a:endParaRPr lang="en-GB"/>
          </a:p>
        </p:txBody>
      </p:sp>
    </p:spTree>
    <p:extLst>
      <p:ext uri="{BB962C8B-B14F-4D97-AF65-F5344CB8AC3E}">
        <p14:creationId xmlns:p14="http://schemas.microsoft.com/office/powerpoint/2010/main" val="98684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12</a:t>
            </a:fld>
            <a:endParaRPr lang="en-GB"/>
          </a:p>
        </p:txBody>
      </p:sp>
    </p:spTree>
    <p:extLst>
      <p:ext uri="{BB962C8B-B14F-4D97-AF65-F5344CB8AC3E}">
        <p14:creationId xmlns:p14="http://schemas.microsoft.com/office/powerpoint/2010/main" val="693137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13</a:t>
            </a:fld>
            <a:endParaRPr lang="en-GB"/>
          </a:p>
        </p:txBody>
      </p:sp>
    </p:spTree>
    <p:extLst>
      <p:ext uri="{BB962C8B-B14F-4D97-AF65-F5344CB8AC3E}">
        <p14:creationId xmlns:p14="http://schemas.microsoft.com/office/powerpoint/2010/main" val="136417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14</a:t>
            </a:fld>
            <a:endParaRPr lang="en-GB"/>
          </a:p>
        </p:txBody>
      </p:sp>
    </p:spTree>
    <p:extLst>
      <p:ext uri="{BB962C8B-B14F-4D97-AF65-F5344CB8AC3E}">
        <p14:creationId xmlns:p14="http://schemas.microsoft.com/office/powerpoint/2010/main" val="386800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these styles of writing we starting to secure using capital letters, finger spaces and full stops in sentence writing.  Talk about RWI get writing </a:t>
            </a:r>
          </a:p>
          <a:p>
            <a:endParaRPr lang="en-GB" dirty="0"/>
          </a:p>
          <a:p>
            <a:r>
              <a:rPr lang="en-GB" dirty="0"/>
              <a:t>show improvements we do this using Purple Pen. </a:t>
            </a:r>
          </a:p>
        </p:txBody>
      </p:sp>
      <p:sp>
        <p:nvSpPr>
          <p:cNvPr id="4" name="Slide Number Placeholder 3"/>
          <p:cNvSpPr>
            <a:spLocks noGrp="1"/>
          </p:cNvSpPr>
          <p:nvPr>
            <p:ph type="sldNum" sz="quarter" idx="5"/>
          </p:nvPr>
        </p:nvSpPr>
        <p:spPr/>
        <p:txBody>
          <a:bodyPr/>
          <a:lstStyle/>
          <a:p>
            <a:fld id="{0EC14C6D-4D76-4355-A9A2-4145FAFAA9A3}" type="slidenum">
              <a:rPr lang="en-GB" smtClean="0"/>
              <a:t>15</a:t>
            </a:fld>
            <a:endParaRPr lang="en-GB"/>
          </a:p>
        </p:txBody>
      </p:sp>
    </p:spTree>
    <p:extLst>
      <p:ext uri="{BB962C8B-B14F-4D97-AF65-F5344CB8AC3E}">
        <p14:creationId xmlns:p14="http://schemas.microsoft.com/office/powerpoint/2010/main" val="220396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16</a:t>
            </a:fld>
            <a:endParaRPr lang="en-GB"/>
          </a:p>
        </p:txBody>
      </p:sp>
    </p:spTree>
    <p:extLst>
      <p:ext uri="{BB962C8B-B14F-4D97-AF65-F5344CB8AC3E}">
        <p14:creationId xmlns:p14="http://schemas.microsoft.com/office/powerpoint/2010/main" val="228850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follow White Rose and this shows the Long term plan of what we will be covering in maths and when. The white rose scheme of work is free and available online. </a:t>
            </a:r>
          </a:p>
          <a:p>
            <a:endParaRPr lang="en-GB"/>
          </a:p>
          <a:p>
            <a:r>
              <a:rPr lang="en-GB"/>
              <a:t>How we implement it is using the following process;</a:t>
            </a:r>
          </a:p>
        </p:txBody>
      </p:sp>
      <p:sp>
        <p:nvSpPr>
          <p:cNvPr id="4" name="Slide Number Placeholder 3"/>
          <p:cNvSpPr>
            <a:spLocks noGrp="1"/>
          </p:cNvSpPr>
          <p:nvPr>
            <p:ph type="sldNum" sz="quarter" idx="5"/>
          </p:nvPr>
        </p:nvSpPr>
        <p:spPr/>
        <p:txBody>
          <a:bodyPr/>
          <a:lstStyle/>
          <a:p>
            <a:fld id="{0EC14C6D-4D76-4355-A9A2-4145FAFAA9A3}" type="slidenum">
              <a:rPr lang="en-GB" smtClean="0"/>
              <a:t>17</a:t>
            </a:fld>
            <a:endParaRPr lang="en-GB"/>
          </a:p>
        </p:txBody>
      </p:sp>
    </p:spTree>
    <p:extLst>
      <p:ext uri="{BB962C8B-B14F-4D97-AF65-F5344CB8AC3E}">
        <p14:creationId xmlns:p14="http://schemas.microsoft.com/office/powerpoint/2010/main" val="401511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18</a:t>
            </a:fld>
            <a:endParaRPr lang="en-GB"/>
          </a:p>
        </p:txBody>
      </p:sp>
    </p:spTree>
    <p:extLst>
      <p:ext uri="{BB962C8B-B14F-4D97-AF65-F5344CB8AC3E}">
        <p14:creationId xmlns:p14="http://schemas.microsoft.com/office/powerpoint/2010/main" val="138077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19</a:t>
            </a:fld>
            <a:endParaRPr lang="en-GB"/>
          </a:p>
        </p:txBody>
      </p:sp>
    </p:spTree>
    <p:extLst>
      <p:ext uri="{BB962C8B-B14F-4D97-AF65-F5344CB8AC3E}">
        <p14:creationId xmlns:p14="http://schemas.microsoft.com/office/powerpoint/2010/main" val="181381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C14C6D-4D76-4355-A9A2-4145FAFAA9A3}" type="slidenum">
              <a:rPr lang="en-GB" smtClean="0"/>
              <a:t>2</a:t>
            </a:fld>
            <a:endParaRPr lang="en-GB" dirty="0"/>
          </a:p>
        </p:txBody>
      </p:sp>
    </p:spTree>
    <p:extLst>
      <p:ext uri="{BB962C8B-B14F-4D97-AF65-F5344CB8AC3E}">
        <p14:creationId xmlns:p14="http://schemas.microsoft.com/office/powerpoint/2010/main" val="220290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Although children have worked with numbers to 20 in Early Years there is no expectation that they should be able to formally record them. Some Year 1 children might therefore be recording numerals for the first time. With numbers to 10 forming the basis of our number system, it’s important that children develop a strong sense of number and can confidently use them in different ways, e.g. knowing every number bond to 10.</a:t>
            </a:r>
            <a:endParaRPr lang="en-US"/>
          </a:p>
        </p:txBody>
      </p:sp>
      <p:sp>
        <p:nvSpPr>
          <p:cNvPr id="4" name="Slide Number Placeholder 3"/>
          <p:cNvSpPr>
            <a:spLocks noGrp="1"/>
          </p:cNvSpPr>
          <p:nvPr>
            <p:ph type="sldNum" sz="quarter" idx="5"/>
          </p:nvPr>
        </p:nvSpPr>
        <p:spPr/>
        <p:txBody>
          <a:bodyPr/>
          <a:lstStyle/>
          <a:p>
            <a:fld id="{0EC14C6D-4D76-4355-A9A2-4145FAFAA9A3}" type="slidenum">
              <a:rPr lang="en-GB" smtClean="0"/>
              <a:t>20</a:t>
            </a:fld>
            <a:endParaRPr lang="en-GB"/>
          </a:p>
        </p:txBody>
      </p:sp>
    </p:spTree>
    <p:extLst>
      <p:ext uri="{BB962C8B-B14F-4D97-AF65-F5344CB8AC3E}">
        <p14:creationId xmlns:p14="http://schemas.microsoft.com/office/powerpoint/2010/main" val="272237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21</a:t>
            </a:fld>
            <a:endParaRPr lang="en-GB"/>
          </a:p>
        </p:txBody>
      </p:sp>
    </p:spTree>
    <p:extLst>
      <p:ext uri="{BB962C8B-B14F-4D97-AF65-F5344CB8AC3E}">
        <p14:creationId xmlns:p14="http://schemas.microsoft.com/office/powerpoint/2010/main" val="578414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22</a:t>
            </a:fld>
            <a:endParaRPr lang="en-GB"/>
          </a:p>
        </p:txBody>
      </p:sp>
    </p:spTree>
    <p:extLst>
      <p:ext uri="{BB962C8B-B14F-4D97-AF65-F5344CB8AC3E}">
        <p14:creationId xmlns:p14="http://schemas.microsoft.com/office/powerpoint/2010/main" val="3194959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23</a:t>
            </a:fld>
            <a:endParaRPr lang="en-GB"/>
          </a:p>
        </p:txBody>
      </p:sp>
    </p:spTree>
    <p:extLst>
      <p:ext uri="{BB962C8B-B14F-4D97-AF65-F5344CB8AC3E}">
        <p14:creationId xmlns:p14="http://schemas.microsoft.com/office/powerpoint/2010/main" val="2011928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24</a:t>
            </a:fld>
            <a:endParaRPr lang="en-GB"/>
          </a:p>
        </p:txBody>
      </p:sp>
    </p:spTree>
    <p:extLst>
      <p:ext uri="{BB962C8B-B14F-4D97-AF65-F5344CB8AC3E}">
        <p14:creationId xmlns:p14="http://schemas.microsoft.com/office/powerpoint/2010/main" val="1785137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25</a:t>
            </a:fld>
            <a:endParaRPr lang="en-GB"/>
          </a:p>
        </p:txBody>
      </p:sp>
    </p:spTree>
    <p:extLst>
      <p:ext uri="{BB962C8B-B14F-4D97-AF65-F5344CB8AC3E}">
        <p14:creationId xmlns:p14="http://schemas.microsoft.com/office/powerpoint/2010/main" val="43782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C14C6D-4D76-4355-A9A2-4145FAFAA9A3}" type="slidenum">
              <a:rPr lang="en-GB" smtClean="0"/>
              <a:t>3</a:t>
            </a:fld>
            <a:endParaRPr lang="en-GB"/>
          </a:p>
        </p:txBody>
      </p:sp>
    </p:spTree>
    <p:extLst>
      <p:ext uri="{BB962C8B-B14F-4D97-AF65-F5344CB8AC3E}">
        <p14:creationId xmlns:p14="http://schemas.microsoft.com/office/powerpoint/2010/main" val="1292082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Video link </a:t>
            </a:r>
            <a:r>
              <a:rPr lang="en-GB" baseline="0"/>
              <a:t> -  Why is reading so important?     Learn to read/read to learn    If </a:t>
            </a:r>
            <a:r>
              <a:rPr lang="en-GB" baseline="0" err="1"/>
              <a:t>chn</a:t>
            </a:r>
            <a:r>
              <a:rPr lang="en-GB" baseline="0"/>
              <a:t> can read by the age of 6 – they are much more likely to have future academic success.</a:t>
            </a:r>
          </a:p>
          <a:p>
            <a:r>
              <a:rPr lang="en-GB" b="1" u="sng" baseline="0"/>
              <a:t>Play video </a:t>
            </a:r>
            <a:r>
              <a:rPr lang="en-GB" baseline="0"/>
              <a:t>from </a:t>
            </a:r>
            <a:r>
              <a:rPr lang="en-GB" b="1" baseline="0"/>
              <a:t>8.24 – 10.52</a:t>
            </a:r>
            <a:endParaRPr lang="en-GB" b="1"/>
          </a:p>
        </p:txBody>
      </p:sp>
      <p:sp>
        <p:nvSpPr>
          <p:cNvPr id="4" name="Slide Number Placeholder 3"/>
          <p:cNvSpPr>
            <a:spLocks noGrp="1"/>
          </p:cNvSpPr>
          <p:nvPr>
            <p:ph type="sldNum" sz="quarter" idx="10"/>
          </p:nvPr>
        </p:nvSpPr>
        <p:spPr/>
        <p:txBody>
          <a:bodyPr/>
          <a:lstStyle/>
          <a:p>
            <a:fld id="{608762B8-E7E2-4B65-9A44-DFD452DA1FAF}" type="slidenum">
              <a:rPr lang="en-GB" smtClean="0"/>
              <a:t>4</a:t>
            </a:fld>
            <a:endParaRPr lang="en-GB"/>
          </a:p>
        </p:txBody>
      </p:sp>
    </p:spTree>
    <p:extLst>
      <p:ext uri="{BB962C8B-B14F-4D97-AF65-F5344CB8AC3E}">
        <p14:creationId xmlns:p14="http://schemas.microsoft.com/office/powerpoint/2010/main" val="421097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The simple view of reading is a scientific theory that a student's ability to understand written words depends on </a:t>
            </a:r>
            <a:r>
              <a:rPr lang="en-GB" sz="1200" b="1" i="0" u="sng" kern="1200">
                <a:solidFill>
                  <a:schemeClr val="tx1"/>
                </a:solidFill>
                <a:effectLst/>
                <a:latin typeface="+mn-lt"/>
                <a:ea typeface="+mn-ea"/>
                <a:cs typeface="+mn-cs"/>
              </a:rPr>
              <a:t>how well they sound out the words</a:t>
            </a:r>
            <a:r>
              <a:rPr lang="en-GB" sz="1200" b="0" i="0" kern="1200">
                <a:solidFill>
                  <a:schemeClr val="tx1"/>
                </a:solidFill>
                <a:effectLst/>
                <a:latin typeface="+mn-lt"/>
                <a:ea typeface="+mn-ea"/>
                <a:cs typeface="+mn-cs"/>
              </a:rPr>
              <a:t> and </a:t>
            </a:r>
            <a:r>
              <a:rPr lang="en-GB" sz="1200" b="1" i="0" u="sng" kern="1200">
                <a:solidFill>
                  <a:schemeClr val="tx1"/>
                </a:solidFill>
                <a:effectLst/>
                <a:latin typeface="+mn-lt"/>
                <a:ea typeface="+mn-ea"/>
                <a:cs typeface="+mn-cs"/>
              </a:rPr>
              <a:t>understand the meaning of those words</a:t>
            </a:r>
            <a:r>
              <a:rPr lang="en-GB" sz="1200" b="0" i="0" kern="1200">
                <a:solidFill>
                  <a:schemeClr val="tx1"/>
                </a:solidFill>
                <a:effectLst/>
                <a:latin typeface="+mn-lt"/>
                <a:ea typeface="+mn-ea"/>
                <a:cs typeface="+mn-cs"/>
              </a:rPr>
              <a:t>. </a:t>
            </a:r>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The</a:t>
            </a:r>
            <a:r>
              <a:rPr lang="en-GB" sz="1200" b="0" i="0" u="none" strike="noStrike" kern="1200" baseline="0">
                <a:solidFill>
                  <a:schemeClr val="tx1"/>
                </a:solidFill>
                <a:effectLst/>
                <a:latin typeface="+mn-lt"/>
                <a:ea typeface="+mn-ea"/>
                <a:cs typeface="+mn-cs"/>
              </a:rPr>
              <a:t> aim is for </a:t>
            </a:r>
            <a:r>
              <a:rPr lang="en-GB" sz="1200" b="1" i="0" u="sng" strike="noStrike" kern="1200" baseline="0">
                <a:solidFill>
                  <a:schemeClr val="tx1"/>
                </a:solidFill>
                <a:effectLst/>
                <a:latin typeface="+mn-lt"/>
                <a:ea typeface="+mn-ea"/>
                <a:cs typeface="+mn-cs"/>
              </a:rPr>
              <a:t>all</a:t>
            </a:r>
            <a:r>
              <a:rPr lang="en-GB" sz="1200" b="0" i="0" u="none" strike="noStrike" kern="1200" baseline="0">
                <a:solidFill>
                  <a:schemeClr val="tx1"/>
                </a:solidFill>
                <a:effectLst/>
                <a:latin typeface="+mn-lt"/>
                <a:ea typeface="+mn-ea"/>
                <a:cs typeface="+mn-cs"/>
              </a:rPr>
              <a:t> </a:t>
            </a:r>
            <a:r>
              <a:rPr lang="en-GB" sz="1200" b="0" i="0" u="none" strike="noStrike" kern="1200" baseline="0" err="1">
                <a:solidFill>
                  <a:schemeClr val="tx1"/>
                </a:solidFill>
                <a:effectLst/>
                <a:latin typeface="+mn-lt"/>
                <a:ea typeface="+mn-ea"/>
                <a:cs typeface="+mn-cs"/>
              </a:rPr>
              <a:t>chn</a:t>
            </a:r>
            <a:r>
              <a:rPr lang="en-GB" sz="1200" b="0" i="0" u="none" strike="noStrike" kern="1200" baseline="0">
                <a:solidFill>
                  <a:schemeClr val="tx1"/>
                </a:solidFill>
                <a:effectLst/>
                <a:latin typeface="+mn-lt"/>
                <a:ea typeface="+mn-ea"/>
                <a:cs typeface="+mn-cs"/>
              </a:rPr>
              <a:t> to be in the top right quadrant.</a:t>
            </a:r>
            <a:endParaRPr lang="en-GB"/>
          </a:p>
        </p:txBody>
      </p:sp>
      <p:sp>
        <p:nvSpPr>
          <p:cNvPr id="4" name="Slide Number Placeholder 3"/>
          <p:cNvSpPr>
            <a:spLocks noGrp="1"/>
          </p:cNvSpPr>
          <p:nvPr>
            <p:ph type="sldNum" sz="quarter" idx="10"/>
          </p:nvPr>
        </p:nvSpPr>
        <p:spPr/>
        <p:txBody>
          <a:bodyPr/>
          <a:lstStyle/>
          <a:p>
            <a:fld id="{608762B8-E7E2-4B65-9A44-DFD452DA1FAF}" type="slidenum">
              <a:rPr lang="en-GB" smtClean="0"/>
              <a:t>5</a:t>
            </a:fld>
            <a:endParaRPr lang="en-GB"/>
          </a:p>
        </p:txBody>
      </p:sp>
    </p:spTree>
    <p:extLst>
      <p:ext uri="{BB962C8B-B14F-4D97-AF65-F5344CB8AC3E}">
        <p14:creationId xmlns:p14="http://schemas.microsoft.com/office/powerpoint/2010/main" val="198109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Scarborough's Rope captures the complexity of learning to read. </a:t>
            </a:r>
          </a:p>
          <a:p>
            <a:r>
              <a:rPr lang="en-GB" sz="1200" b="0" i="0" kern="1200">
                <a:solidFill>
                  <a:schemeClr val="tx1"/>
                </a:solidFill>
                <a:effectLst/>
                <a:latin typeface="+mn-lt"/>
                <a:ea typeface="+mn-ea"/>
                <a:cs typeface="+mn-cs"/>
              </a:rPr>
              <a:t>Scarborough's Reading Rope is </a:t>
            </a:r>
            <a:r>
              <a:rPr lang="en-GB" sz="1200" b="1" i="0" kern="1200">
                <a:solidFill>
                  <a:schemeClr val="tx1"/>
                </a:solidFill>
                <a:effectLst/>
                <a:latin typeface="+mn-lt"/>
                <a:ea typeface="+mn-ea"/>
                <a:cs typeface="+mn-cs"/>
              </a:rPr>
              <a:t>made up of </a:t>
            </a:r>
            <a:r>
              <a:rPr lang="en-GB" sz="1200" b="1" i="0" u="sng" kern="1200">
                <a:solidFill>
                  <a:schemeClr val="tx1"/>
                </a:solidFill>
                <a:effectLst/>
                <a:latin typeface="+mn-lt"/>
                <a:ea typeface="+mn-ea"/>
                <a:cs typeface="+mn-cs"/>
              </a:rPr>
              <a:t>lower</a:t>
            </a:r>
            <a:r>
              <a:rPr lang="en-GB" sz="1200" b="1" i="0" kern="1200">
                <a:solidFill>
                  <a:schemeClr val="tx1"/>
                </a:solidFill>
                <a:effectLst/>
                <a:latin typeface="+mn-lt"/>
                <a:ea typeface="+mn-ea"/>
                <a:cs typeface="+mn-cs"/>
              </a:rPr>
              <a:t> and </a:t>
            </a:r>
            <a:r>
              <a:rPr lang="en-GB" sz="1200" b="1" i="0" u="sng" kern="1200">
                <a:solidFill>
                  <a:schemeClr val="tx1"/>
                </a:solidFill>
                <a:effectLst/>
                <a:latin typeface="+mn-lt"/>
                <a:ea typeface="+mn-ea"/>
                <a:cs typeface="+mn-cs"/>
              </a:rPr>
              <a:t>upper</a:t>
            </a:r>
            <a:r>
              <a:rPr lang="en-GB" sz="1200" b="1" i="0" kern="1200">
                <a:solidFill>
                  <a:schemeClr val="tx1"/>
                </a:solidFill>
                <a:effectLst/>
                <a:latin typeface="+mn-lt"/>
                <a:ea typeface="+mn-ea"/>
                <a:cs typeface="+mn-cs"/>
              </a:rPr>
              <a:t> strands</a:t>
            </a:r>
            <a:r>
              <a:rPr lang="en-GB" sz="1200" b="0" i="0" kern="1200">
                <a:solidFill>
                  <a:schemeClr val="tx1"/>
                </a:solidFill>
                <a:effectLst/>
                <a:latin typeface="+mn-lt"/>
                <a:ea typeface="+mn-ea"/>
                <a:cs typeface="+mn-cs"/>
              </a:rPr>
              <a:t>. </a:t>
            </a:r>
          </a:p>
          <a:p>
            <a:r>
              <a:rPr lang="en-GB" sz="1200" b="0" i="0" kern="1200">
                <a:solidFill>
                  <a:schemeClr val="tx1"/>
                </a:solidFill>
                <a:effectLst/>
                <a:latin typeface="+mn-lt"/>
                <a:ea typeface="+mn-ea"/>
                <a:cs typeface="+mn-cs"/>
              </a:rPr>
              <a:t>When all of these component parts intertwine   -  it </a:t>
            </a:r>
            <a:r>
              <a:rPr lang="en-GB" sz="1200" b="1" i="0" u="sng" kern="1200">
                <a:solidFill>
                  <a:schemeClr val="tx1"/>
                </a:solidFill>
                <a:effectLst/>
                <a:latin typeface="+mn-lt"/>
                <a:ea typeface="+mn-ea"/>
                <a:cs typeface="+mn-cs"/>
              </a:rPr>
              <a:t>results in skilled reading </a:t>
            </a:r>
            <a:r>
              <a:rPr lang="en-GB" sz="1200" b="0" i="0" kern="1200">
                <a:solidFill>
                  <a:schemeClr val="tx1"/>
                </a:solidFill>
                <a:effectLst/>
                <a:latin typeface="+mn-lt"/>
                <a:ea typeface="+mn-ea"/>
                <a:cs typeface="+mn-cs"/>
              </a:rPr>
              <a:t>with </a:t>
            </a:r>
            <a:r>
              <a:rPr lang="en-GB" sz="1200" b="1" i="0" u="sng" kern="1200">
                <a:solidFill>
                  <a:schemeClr val="tx1"/>
                </a:solidFill>
                <a:effectLst/>
                <a:latin typeface="+mn-lt"/>
                <a:ea typeface="+mn-ea"/>
                <a:cs typeface="+mn-cs"/>
              </a:rPr>
              <a:t>accuracy, fluency, and strong comprehension</a:t>
            </a:r>
            <a:r>
              <a:rPr lang="en-GB" sz="1200" b="0" i="0" kern="1200">
                <a:solidFill>
                  <a:schemeClr val="tx1"/>
                </a:solidFill>
                <a:effectLst/>
                <a:latin typeface="+mn-lt"/>
                <a:ea typeface="+mn-ea"/>
                <a:cs typeface="+mn-cs"/>
              </a:rPr>
              <a:t>. </a:t>
            </a:r>
          </a:p>
          <a:p>
            <a:endParaRPr lang="en-GB"/>
          </a:p>
          <a:p>
            <a:r>
              <a:rPr lang="en-GB" b="1" u="sng"/>
              <a:t>From</a:t>
            </a:r>
            <a:r>
              <a:rPr lang="en-GB" b="1" u="sng" baseline="0"/>
              <a:t> Reading Framework</a:t>
            </a:r>
          </a:p>
          <a:p>
            <a:r>
              <a:rPr lang="en-GB" baseline="0"/>
              <a:t>“When children start learning to read, the number of words they can decode accurately is too limited to broaden their vocabulary. </a:t>
            </a:r>
          </a:p>
          <a:p>
            <a:r>
              <a:rPr lang="en-GB" baseline="0"/>
              <a:t>Their understanding of language should therefore be developed through their listening  and speaking while they are taught to decode.”</a:t>
            </a:r>
            <a:endParaRPr lang="en-GB"/>
          </a:p>
        </p:txBody>
      </p:sp>
      <p:sp>
        <p:nvSpPr>
          <p:cNvPr id="4" name="Slide Number Placeholder 3"/>
          <p:cNvSpPr>
            <a:spLocks noGrp="1"/>
          </p:cNvSpPr>
          <p:nvPr>
            <p:ph type="sldNum" sz="quarter" idx="10"/>
          </p:nvPr>
        </p:nvSpPr>
        <p:spPr/>
        <p:txBody>
          <a:bodyPr/>
          <a:lstStyle/>
          <a:p>
            <a:fld id="{608762B8-E7E2-4B65-9A44-DFD452DA1FAF}" type="slidenum">
              <a:rPr lang="en-GB" smtClean="0"/>
              <a:t>6</a:t>
            </a:fld>
            <a:endParaRPr lang="en-GB"/>
          </a:p>
        </p:txBody>
      </p:sp>
    </p:spTree>
    <p:extLst>
      <p:ext uri="{BB962C8B-B14F-4D97-AF65-F5344CB8AC3E}">
        <p14:creationId xmlns:p14="http://schemas.microsoft.com/office/powerpoint/2010/main" val="227449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7</a:t>
            </a:fld>
            <a:endParaRPr lang="en-GB"/>
          </a:p>
        </p:txBody>
      </p:sp>
    </p:spTree>
    <p:extLst>
      <p:ext uri="{BB962C8B-B14F-4D97-AF65-F5344CB8AC3E}">
        <p14:creationId xmlns:p14="http://schemas.microsoft.com/office/powerpoint/2010/main" val="39394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8</a:t>
            </a:fld>
            <a:endParaRPr lang="en-GB"/>
          </a:p>
        </p:txBody>
      </p:sp>
    </p:spTree>
    <p:extLst>
      <p:ext uri="{BB962C8B-B14F-4D97-AF65-F5344CB8AC3E}">
        <p14:creationId xmlns:p14="http://schemas.microsoft.com/office/powerpoint/2010/main" val="100331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totally </a:t>
            </a:r>
            <a:r>
              <a:rPr lang="en-GB" err="1"/>
              <a:t>pawsome</a:t>
            </a:r>
            <a:r>
              <a:rPr lang="en-GB"/>
              <a:t> gang – Vocabulary Victor, Rex Retriever, Predicting Pip, Inference Iggy, Sequencing Suki</a:t>
            </a:r>
          </a:p>
        </p:txBody>
      </p:sp>
      <p:sp>
        <p:nvSpPr>
          <p:cNvPr id="4" name="Slide Number Placeholder 3"/>
          <p:cNvSpPr>
            <a:spLocks noGrp="1"/>
          </p:cNvSpPr>
          <p:nvPr>
            <p:ph type="sldNum" sz="quarter" idx="5"/>
          </p:nvPr>
        </p:nvSpPr>
        <p:spPr/>
        <p:txBody>
          <a:bodyPr/>
          <a:lstStyle/>
          <a:p>
            <a:fld id="{0EC14C6D-4D76-4355-A9A2-4145FAFAA9A3}" type="slidenum">
              <a:rPr lang="en-GB" smtClean="0"/>
              <a:t>9</a:t>
            </a:fld>
            <a:endParaRPr lang="en-GB"/>
          </a:p>
        </p:txBody>
      </p:sp>
    </p:spTree>
    <p:extLst>
      <p:ext uri="{BB962C8B-B14F-4D97-AF65-F5344CB8AC3E}">
        <p14:creationId xmlns:p14="http://schemas.microsoft.com/office/powerpoint/2010/main" val="406080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8" name="Slide Number Placeholder 7"/>
          <p:cNvSpPr>
            <a:spLocks noGrp="1"/>
          </p:cNvSpPr>
          <p:nvPr>
            <p:ph type="sldNum" sz="quarter" idx="11"/>
          </p:nvPr>
        </p:nvSpPr>
        <p:spPr/>
        <p:txBody>
          <a:bodyPr/>
          <a:lstStyle/>
          <a:p>
            <a:fld id="{0A950E8C-68EB-4507-BC3B-312110EC31D0}"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50E8C-68EB-4507-BC3B-312110EC31D0}" type="slidenum">
              <a:rPr lang="en-GB" smtClean="0"/>
              <a:pPr/>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950E8C-68EB-4507-BC3B-312110EC31D0}" type="slidenum">
              <a:rPr lang="en-GB" smtClean="0"/>
              <a:pPr/>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47769-C428-4E25-8B8B-94118F93774C}" type="datetimeFigureOut">
              <a:rPr lang="en-GB" smtClean="0"/>
              <a:pPr/>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B847769-C428-4E25-8B8B-94118F93774C}" type="datetimeFigureOut">
              <a:rPr lang="en-GB" smtClean="0"/>
              <a:pPr/>
              <a:t>12/10/2022</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A950E8C-68EB-4507-BC3B-312110EC31D0}" type="slidenum">
              <a:rPr lang="en-GB" smtClean="0"/>
              <a:pPr/>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xU75zhNn0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err="1">
                <a:solidFill>
                  <a:srgbClr val="A50021"/>
                </a:solidFill>
                <a:latin typeface="+mj-lt"/>
              </a:rPr>
              <a:t>Newdigate</a:t>
            </a:r>
            <a:r>
              <a:rPr lang="en-GB" b="1">
                <a:solidFill>
                  <a:srgbClr val="A50021"/>
                </a:solidFill>
                <a:latin typeface="+mj-lt"/>
              </a:rPr>
              <a:t> </a:t>
            </a:r>
            <a:br>
              <a:rPr lang="en-GB" b="1">
                <a:solidFill>
                  <a:srgbClr val="A50021"/>
                </a:solidFill>
                <a:latin typeface="+mj-lt"/>
              </a:rPr>
            </a:br>
            <a:r>
              <a:rPr lang="en-GB" b="1">
                <a:solidFill>
                  <a:srgbClr val="A50021"/>
                </a:solidFill>
                <a:latin typeface="+mj-lt"/>
              </a:rPr>
              <a:t>C of E Infant School </a:t>
            </a:r>
          </a:p>
        </p:txBody>
      </p:sp>
      <p:sp>
        <p:nvSpPr>
          <p:cNvPr id="3" name="Subtitle 2"/>
          <p:cNvSpPr>
            <a:spLocks noGrp="1"/>
          </p:cNvSpPr>
          <p:nvPr>
            <p:ph type="subTitle" idx="1"/>
          </p:nvPr>
        </p:nvSpPr>
        <p:spPr/>
        <p:txBody>
          <a:bodyPr>
            <a:normAutofit lnSpcReduction="10000"/>
          </a:bodyPr>
          <a:lstStyle/>
          <a:p>
            <a:r>
              <a:rPr lang="en-GB" b="1">
                <a:solidFill>
                  <a:schemeClr val="tx1"/>
                </a:solidFill>
              </a:rPr>
              <a:t>September 2022</a:t>
            </a:r>
          </a:p>
          <a:p>
            <a:r>
              <a:rPr lang="en-GB">
                <a:solidFill>
                  <a:schemeClr val="tx1"/>
                </a:solidFill>
              </a:rPr>
              <a:t>‘</a:t>
            </a:r>
            <a:r>
              <a:rPr lang="en-GB" b="1">
                <a:solidFill>
                  <a:schemeClr val="tx1"/>
                </a:solidFill>
              </a:rPr>
              <a:t>Meet The Teacher: </a:t>
            </a:r>
            <a:r>
              <a:rPr lang="en-GB">
                <a:solidFill>
                  <a:schemeClr val="tx1"/>
                </a:solidFill>
              </a:rPr>
              <a:t>Information about learning and the curriculum.’ </a:t>
            </a:r>
          </a:p>
          <a:p>
            <a:endParaRPr lang="en-GB"/>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60648"/>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05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F9130D97-7470-B248-B0FB-1B76A6455B11}"/>
              </a:ext>
            </a:extLst>
          </p:cNvPr>
          <p:cNvGrpSpPr>
            <a:grpSpLocks/>
          </p:cNvGrpSpPr>
          <p:nvPr/>
        </p:nvGrpSpPr>
        <p:grpSpPr bwMode="auto">
          <a:xfrm>
            <a:off x="971600" y="4752726"/>
            <a:ext cx="7632700" cy="1096963"/>
            <a:chOff x="971550" y="1473200"/>
            <a:chExt cx="7632700" cy="1095829"/>
          </a:xfrm>
        </p:grpSpPr>
        <p:sp>
          <p:nvSpPr>
            <p:cNvPr id="5" name="Rectangle: Rounded Corners 14">
              <a:extLst>
                <a:ext uri="{FF2B5EF4-FFF2-40B4-BE49-F238E27FC236}">
                  <a16:creationId xmlns:a16="http://schemas.microsoft.com/office/drawing/2014/main" id="{38DB3FB5-C8CD-4B4E-9DF2-8B901B3A9EFF}"/>
                </a:ext>
              </a:extLst>
            </p:cNvPr>
            <p:cNvSpPr/>
            <p:nvPr/>
          </p:nvSpPr>
          <p:spPr>
            <a:xfrm>
              <a:off x="1454150" y="1473200"/>
              <a:ext cx="6496050" cy="1095829"/>
            </a:xfrm>
            <a:prstGeom prst="roundRect">
              <a:avLst/>
            </a:prstGeom>
            <a:solidFill>
              <a:srgbClr val="A6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4">
              <a:extLst>
                <a:ext uri="{FF2B5EF4-FFF2-40B4-BE49-F238E27FC236}">
                  <a16:creationId xmlns:a16="http://schemas.microsoft.com/office/drawing/2014/main" id="{725EDBCD-1A79-514C-A4E8-C4A9226905B1}"/>
                </a:ext>
              </a:extLst>
            </p:cNvPr>
            <p:cNvSpPr>
              <a:spLocks noChangeArrowheads="1"/>
            </p:cNvSpPr>
            <p:nvPr/>
          </p:nvSpPr>
          <p:spPr bwMode="auto">
            <a:xfrm>
              <a:off x="971550" y="172720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anose="02000803050000020003" pitchFamily="2" charset="0"/>
                  <a:cs typeface="Sassoon Infant Rg" panose="0200080305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anose="02000803050000020003" pitchFamily="2" charset="0"/>
                  <a:cs typeface="Sassoon Infant Rg" panose="0200080305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anose="02000803050000020003" pitchFamily="2" charset="0"/>
                  <a:cs typeface="Sassoon Infant Rg" panose="02000803050000020003" pitchFamily="2" charset="0"/>
                </a:defRPr>
              </a:lvl9pPr>
            </a:lstStyle>
            <a:p>
              <a:pPr algn="ctr">
                <a:lnSpc>
                  <a:spcPct val="100000"/>
                </a:lnSpc>
                <a:spcBef>
                  <a:spcPct val="0"/>
                </a:spcBef>
                <a:buFontTx/>
                <a:buNone/>
              </a:pPr>
              <a:r>
                <a:rPr lang="en-GB" altLang="en-US">
                  <a:solidFill>
                    <a:schemeClr val="bg1"/>
                  </a:solidFill>
                </a:rPr>
                <a:t>Uncle Bill put lots of heavy bags in his new car.</a:t>
              </a:r>
              <a:br>
                <a:rPr lang="en-GB" altLang="en-US">
                  <a:solidFill>
                    <a:schemeClr val="bg1"/>
                  </a:solidFill>
                </a:rPr>
              </a:br>
              <a:r>
                <a:rPr lang="en-GB" altLang="en-US" b="1">
                  <a:solidFill>
                    <a:schemeClr val="bg1"/>
                  </a:solidFill>
                </a:rPr>
                <a:t>Which word in the sentence describes the bags?</a:t>
              </a:r>
            </a:p>
          </p:txBody>
        </p:sp>
      </p:grpSp>
      <p:sp>
        <p:nvSpPr>
          <p:cNvPr id="7" name="Title 20">
            <a:extLst>
              <a:ext uri="{FF2B5EF4-FFF2-40B4-BE49-F238E27FC236}">
                <a16:creationId xmlns:a16="http://schemas.microsoft.com/office/drawing/2014/main" id="{F9FFDB39-019C-154D-B9D8-457AB29D6E9A}"/>
              </a:ext>
            </a:extLst>
          </p:cNvPr>
          <p:cNvSpPr txBox="1">
            <a:spLocks noChangeArrowheads="1"/>
          </p:cNvSpPr>
          <p:nvPr/>
        </p:nvSpPr>
        <p:spPr>
          <a:xfrm>
            <a:off x="26987" y="96838"/>
            <a:ext cx="8220075" cy="993775"/>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GB" altLang="en-US" sz="3600" b="1">
                <a:solidFill>
                  <a:srgbClr val="A50021"/>
                </a:solidFill>
              </a:rPr>
              <a:t>Vocabular Victor</a:t>
            </a:r>
            <a:endParaRPr lang="en-GB" altLang="en-US" sz="3600"/>
          </a:p>
        </p:txBody>
      </p:sp>
      <p:pic>
        <p:nvPicPr>
          <p:cNvPr id="8" name="Picture 17">
            <a:extLst>
              <a:ext uri="{FF2B5EF4-FFF2-40B4-BE49-F238E27FC236}">
                <a16:creationId xmlns:a16="http://schemas.microsoft.com/office/drawing/2014/main" id="{08E94B9F-DCB0-DE4A-B9ED-2806382ABA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556792"/>
            <a:ext cx="156368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948780B1-38F2-A84A-A828-A16965AC69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975" y="1009255"/>
            <a:ext cx="4649788"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81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a:xfrm>
            <a:off x="457200" y="0"/>
            <a:ext cx="8229600" cy="1196752"/>
          </a:xfrm>
        </p:spPr>
        <p:txBody>
          <a:bodyPr/>
          <a:lstStyle/>
          <a:p>
            <a:r>
              <a:rPr lang="en-GB" b="1">
                <a:solidFill>
                  <a:srgbClr val="A50021"/>
                </a:solidFill>
              </a:rPr>
              <a:t>Phonics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a:xfrm>
            <a:off x="438536" y="1216208"/>
            <a:ext cx="8229600" cy="4525963"/>
          </a:xfrm>
        </p:spPr>
        <p:txBody>
          <a:bodyPr>
            <a:normAutofit/>
          </a:bodyPr>
          <a:lstStyle/>
          <a:p>
            <a:pPr marL="0" indent="0">
              <a:buNone/>
            </a:pPr>
            <a:r>
              <a:rPr lang="en-GB"/>
              <a:t>We use a synthetic phonics programme to teach reading called ’Read Write Inc’ by Ruth Miskin.</a:t>
            </a:r>
          </a:p>
          <a:p>
            <a:pPr marL="0" indent="0">
              <a:buNone/>
            </a:pPr>
            <a:r>
              <a:rPr lang="en-GB"/>
              <a:t>‘RWI’ is a method of teaching reading centred around learning the sounds of the letters (phonics) and then blending them together to read words.  </a:t>
            </a:r>
          </a:p>
          <a:p>
            <a:pPr marL="0" indent="0">
              <a:buNone/>
            </a:pPr>
            <a:endParaRPr lang="en-GB"/>
          </a:p>
          <a:p>
            <a:pPr marL="0" indent="0">
              <a:buNone/>
            </a:pPr>
            <a:r>
              <a:rPr lang="en-GB"/>
              <a:t>The children also learn to break down words into individual sounds in order to write them.  </a:t>
            </a:r>
          </a:p>
          <a:p>
            <a:endParaRPr lang="en-GB" sz="1800"/>
          </a:p>
        </p:txBody>
      </p:sp>
      <p:pic>
        <p:nvPicPr>
          <p:cNvPr id="4" name="Picture 3" descr="Screen Shot 2014-08-01 at 16.19.54.png">
            <a:extLst>
              <a:ext uri="{FF2B5EF4-FFF2-40B4-BE49-F238E27FC236}">
                <a16:creationId xmlns:a16="http://schemas.microsoft.com/office/drawing/2014/main" id="{E1A0395B-3E4E-8645-89D7-169C75860D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722298"/>
            <a:ext cx="1995686" cy="198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28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a:xfrm>
            <a:off x="457200" y="0"/>
            <a:ext cx="8229600" cy="1196752"/>
          </a:xfrm>
        </p:spPr>
        <p:txBody>
          <a:bodyPr/>
          <a:lstStyle/>
          <a:p>
            <a:r>
              <a:rPr lang="en-GB" b="1">
                <a:solidFill>
                  <a:srgbClr val="A50021"/>
                </a:solidFill>
              </a:rPr>
              <a:t>Phonics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a:xfrm>
            <a:off x="438536" y="1412776"/>
            <a:ext cx="8229600" cy="4525963"/>
          </a:xfrm>
        </p:spPr>
        <p:txBody>
          <a:bodyPr>
            <a:normAutofit/>
          </a:bodyPr>
          <a:lstStyle/>
          <a:p>
            <a:pPr marL="457200">
              <a:lnSpc>
                <a:spcPct val="95000"/>
              </a:lnSpc>
              <a:spcAft>
                <a:spcPts val="1000"/>
              </a:spcAft>
            </a:pPr>
            <a:r>
              <a:rPr lang="en-GB" altLang="x-none" sz="1800">
                <a:solidFill>
                  <a:srgbClr val="FF0000"/>
                </a:solidFill>
                <a:ea typeface="Calibri" charset="0"/>
                <a:cs typeface="Times New Roman" charset="0"/>
              </a:rPr>
              <a:t>Phoneme </a:t>
            </a:r>
            <a:r>
              <a:rPr lang="en-GB" altLang="x-none" sz="1800">
                <a:ea typeface="Calibri" charset="0"/>
                <a:cs typeface="Times New Roman" charset="0"/>
              </a:rPr>
              <a:t>– spoken sounds – there are about 44 in the English language</a:t>
            </a:r>
          </a:p>
          <a:p>
            <a:pPr marL="457200">
              <a:lnSpc>
                <a:spcPct val="95000"/>
              </a:lnSpc>
              <a:spcAft>
                <a:spcPts val="1000"/>
              </a:spcAft>
            </a:pPr>
            <a:r>
              <a:rPr lang="en-GB" altLang="x-none" sz="1800">
                <a:solidFill>
                  <a:srgbClr val="FF0000"/>
                </a:solidFill>
                <a:ea typeface="Calibri" charset="0"/>
                <a:cs typeface="Times New Roman" charset="0"/>
              </a:rPr>
              <a:t>Grapheme </a:t>
            </a:r>
            <a:r>
              <a:rPr lang="en-GB" altLang="x-none" sz="1800">
                <a:ea typeface="Calibri" charset="0"/>
                <a:cs typeface="Times New Roman" charset="0"/>
              </a:rPr>
              <a:t>– how we write each of the spoken sounds </a:t>
            </a:r>
            <a:r>
              <a:rPr lang="en-GB" altLang="x-none" sz="1800" err="1">
                <a:ea typeface="Calibri" charset="0"/>
                <a:cs typeface="Times New Roman" charset="0"/>
              </a:rPr>
              <a:t>e.g</a:t>
            </a:r>
            <a:r>
              <a:rPr lang="en-GB" altLang="x-none" sz="1800">
                <a:ea typeface="Calibri" charset="0"/>
                <a:cs typeface="Times New Roman" charset="0"/>
              </a:rPr>
              <a:t> the spoken sounds ‘f’ is written using the graphemes f, ff, ph.</a:t>
            </a:r>
          </a:p>
          <a:p>
            <a:pPr marL="457200">
              <a:lnSpc>
                <a:spcPct val="95000"/>
              </a:lnSpc>
              <a:spcAft>
                <a:spcPts val="1000"/>
              </a:spcAft>
            </a:pPr>
            <a:r>
              <a:rPr lang="en-GB" altLang="x-none" sz="1800">
                <a:solidFill>
                  <a:srgbClr val="FF0000"/>
                </a:solidFill>
                <a:ea typeface="Calibri" charset="0"/>
                <a:cs typeface="Times New Roman" charset="0"/>
              </a:rPr>
              <a:t>Red words </a:t>
            </a:r>
            <a:r>
              <a:rPr lang="en-GB" altLang="x-none" sz="1800">
                <a:ea typeface="Calibri" charset="0"/>
                <a:cs typeface="Times New Roman" charset="0"/>
              </a:rPr>
              <a:t>– words that cannot be sounded out until the sound has been covered or use uncommon sound patterns e.g. come, you, was.  We also call these ‘tricky words’.  </a:t>
            </a:r>
          </a:p>
        </p:txBody>
      </p:sp>
      <p:pic>
        <p:nvPicPr>
          <p:cNvPr id="6" name="Picture 2" descr="Read Write Inc. Pink Red, Green and Power Word Cards | Teaching Resources">
            <a:extLst>
              <a:ext uri="{FF2B5EF4-FFF2-40B4-BE49-F238E27FC236}">
                <a16:creationId xmlns:a16="http://schemas.microsoft.com/office/drawing/2014/main" id="{8FA9A70C-B61D-3E4F-A624-7DE173062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189" y="3675757"/>
            <a:ext cx="3181035" cy="2246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Screen Shot 2014-08-12 at 16.26.47.png">
            <a:extLst>
              <a:ext uri="{FF2B5EF4-FFF2-40B4-BE49-F238E27FC236}">
                <a16:creationId xmlns:a16="http://schemas.microsoft.com/office/drawing/2014/main" id="{88B7F2CD-1A09-6044-A1CC-41FB69C073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5052" y="58297"/>
            <a:ext cx="1284413" cy="115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273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a:xfrm>
            <a:off x="457200" y="0"/>
            <a:ext cx="8229600" cy="1196752"/>
          </a:xfrm>
        </p:spPr>
        <p:txBody>
          <a:bodyPr/>
          <a:lstStyle/>
          <a:p>
            <a:r>
              <a:rPr lang="en-GB" b="1">
                <a:solidFill>
                  <a:srgbClr val="A50021"/>
                </a:solidFill>
              </a:rPr>
              <a:t>Phonics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a:xfrm>
            <a:off x="438536" y="1216208"/>
            <a:ext cx="8381936" cy="5309136"/>
          </a:xfrm>
        </p:spPr>
        <p:txBody>
          <a:bodyPr>
            <a:normAutofit/>
          </a:bodyPr>
          <a:lstStyle/>
          <a:p>
            <a:pPr marL="457200">
              <a:lnSpc>
                <a:spcPct val="95000"/>
              </a:lnSpc>
              <a:spcAft>
                <a:spcPts val="1000"/>
              </a:spcAft>
            </a:pPr>
            <a:r>
              <a:rPr lang="en-GB" altLang="x-none" sz="1800">
                <a:solidFill>
                  <a:srgbClr val="FF0000"/>
                </a:solidFill>
                <a:ea typeface="Calibri" charset="0"/>
                <a:cs typeface="Times New Roman" charset="0"/>
              </a:rPr>
              <a:t>Fred talk </a:t>
            </a:r>
            <a:r>
              <a:rPr lang="en-GB" altLang="x-none" sz="1800">
                <a:ea typeface="Calibri" charset="0"/>
                <a:cs typeface="Times New Roman" charset="0"/>
              </a:rPr>
              <a:t>– (Fred is the frog) he can only talk in sounds e.g. </a:t>
            </a:r>
            <a:r>
              <a:rPr lang="en-GB" altLang="x-none" sz="1800" err="1">
                <a:ea typeface="Calibri" charset="0"/>
                <a:cs typeface="Times New Roman" charset="0"/>
              </a:rPr>
              <a:t>sh</a:t>
            </a:r>
            <a:r>
              <a:rPr lang="en-GB" altLang="x-none" sz="1800">
                <a:ea typeface="Calibri" charset="0"/>
                <a:cs typeface="Times New Roman" charset="0"/>
              </a:rPr>
              <a:t>-o-p</a:t>
            </a:r>
          </a:p>
          <a:p>
            <a:pPr marL="457200">
              <a:lnSpc>
                <a:spcPct val="95000"/>
              </a:lnSpc>
              <a:spcAft>
                <a:spcPts val="1000"/>
              </a:spcAft>
            </a:pPr>
            <a:r>
              <a:rPr lang="en-GB" altLang="x-none" sz="1800">
                <a:solidFill>
                  <a:srgbClr val="FF0000"/>
                </a:solidFill>
                <a:ea typeface="Calibri" charset="0"/>
                <a:cs typeface="Times New Roman" charset="0"/>
              </a:rPr>
              <a:t>Green Fred words </a:t>
            </a:r>
            <a:r>
              <a:rPr lang="en-GB" altLang="x-none" sz="1800">
                <a:ea typeface="Calibri" charset="0"/>
                <a:cs typeface="Times New Roman" charset="0"/>
              </a:rPr>
              <a:t>– words that can be read out loud using our phonics.   First we spot the ‘special friends’ then ‘Fred talk’ before we ‘say the word’ by blending the sounds together. </a:t>
            </a:r>
          </a:p>
          <a:p>
            <a:pPr marL="400050" indent="-285750">
              <a:lnSpc>
                <a:spcPct val="95000"/>
              </a:lnSpc>
              <a:spcAft>
                <a:spcPts val="1000"/>
              </a:spcAft>
            </a:pPr>
            <a:r>
              <a:rPr lang="en-GB" altLang="x-none" sz="1800">
                <a:solidFill>
                  <a:srgbClr val="FF0000"/>
                </a:solidFill>
                <a:ea typeface="Calibri" charset="0"/>
                <a:cs typeface="Times New Roman" charset="0"/>
              </a:rPr>
              <a:t>Fred in your head </a:t>
            </a:r>
            <a:r>
              <a:rPr lang="en-GB" altLang="x-none" sz="1800">
                <a:ea typeface="Calibri" charset="0"/>
                <a:cs typeface="Times New Roman" charset="0"/>
              </a:rPr>
              <a:t>– silently look for ‘special friends’, then ‘Fred talk’ before saying the word out loud.</a:t>
            </a:r>
          </a:p>
          <a:p>
            <a:pPr marL="400050" indent="-285750">
              <a:lnSpc>
                <a:spcPct val="95000"/>
              </a:lnSpc>
              <a:spcAft>
                <a:spcPts val="1000"/>
              </a:spcAft>
            </a:pPr>
            <a:r>
              <a:rPr lang="en-GB" altLang="x-none" sz="1800">
                <a:solidFill>
                  <a:srgbClr val="FF0000"/>
                </a:solidFill>
                <a:ea typeface="Calibri" charset="0"/>
                <a:cs typeface="Times New Roman" charset="0"/>
              </a:rPr>
              <a:t>Speedy reading </a:t>
            </a:r>
            <a:r>
              <a:rPr lang="en-GB" altLang="x-none" sz="1800">
                <a:ea typeface="Calibri" charset="0"/>
                <a:cs typeface="Times New Roman" charset="0"/>
              </a:rPr>
              <a:t>– reading green words on sight</a:t>
            </a:r>
          </a:p>
          <a:p>
            <a:pPr marL="114300" indent="0">
              <a:lnSpc>
                <a:spcPct val="95000"/>
              </a:lnSpc>
              <a:spcAft>
                <a:spcPts val="1000"/>
              </a:spcAft>
              <a:buNone/>
            </a:pPr>
            <a:endParaRPr lang="en-GB" altLang="x-none" sz="1800">
              <a:solidFill>
                <a:srgbClr val="FF0000"/>
              </a:solidFill>
              <a:ea typeface="Calibri" charset="0"/>
              <a:cs typeface="Times New Roman" charset="0"/>
            </a:endParaRPr>
          </a:p>
          <a:p>
            <a:pPr marL="114300" indent="0">
              <a:lnSpc>
                <a:spcPct val="95000"/>
              </a:lnSpc>
              <a:spcAft>
                <a:spcPts val="1000"/>
              </a:spcAft>
              <a:buNone/>
            </a:pPr>
            <a:endParaRPr lang="en-GB" altLang="x-none" sz="1800">
              <a:solidFill>
                <a:srgbClr val="FF0000"/>
              </a:solidFill>
              <a:ea typeface="Calibri" charset="0"/>
              <a:cs typeface="Times New Roman" charset="0"/>
            </a:endParaRPr>
          </a:p>
          <a:p>
            <a:pPr marL="400050" indent="-285750">
              <a:lnSpc>
                <a:spcPct val="95000"/>
              </a:lnSpc>
              <a:spcAft>
                <a:spcPts val="1000"/>
              </a:spcAft>
            </a:pPr>
            <a:r>
              <a:rPr lang="en-GB" altLang="x-none" sz="1800">
                <a:solidFill>
                  <a:srgbClr val="FF0000"/>
                </a:solidFill>
                <a:ea typeface="Calibri" charset="0"/>
                <a:cs typeface="Times New Roman" charset="0"/>
              </a:rPr>
              <a:t>Nonsense words </a:t>
            </a:r>
            <a:r>
              <a:rPr lang="en-GB" altLang="x-none" sz="1800">
                <a:ea typeface="Calibri" charset="0"/>
                <a:cs typeface="Times New Roman" charset="0"/>
              </a:rPr>
              <a:t>– </a:t>
            </a:r>
            <a:r>
              <a:rPr lang="en-GB" sz="1800"/>
              <a:t>fluency measures a child's ability to decode individual phonemes and then blend them together to read. By using nonsense words, we can find out whether a child knows the most common sound for letters (letter–sound correspondence) and whether a child can blend the sounds to read words they have never seen before.</a:t>
            </a:r>
            <a:endParaRPr lang="en-GB" altLang="x-none" sz="1800">
              <a:ea typeface="Calibri" charset="0"/>
              <a:cs typeface="Times New Roman" charset="0"/>
            </a:endParaRPr>
          </a:p>
          <a:p>
            <a:pPr marL="114300" indent="0">
              <a:lnSpc>
                <a:spcPct val="95000"/>
              </a:lnSpc>
              <a:spcAft>
                <a:spcPts val="1000"/>
              </a:spcAft>
              <a:buNone/>
            </a:pPr>
            <a:endParaRPr lang="en-GB" altLang="x-none" sz="1800">
              <a:ea typeface="Calibri" charset="0"/>
              <a:cs typeface="Times New Roman" charset="0"/>
            </a:endParaRPr>
          </a:p>
          <a:p>
            <a:pPr marL="114300" indent="0">
              <a:lnSpc>
                <a:spcPct val="95000"/>
              </a:lnSpc>
              <a:spcAft>
                <a:spcPts val="1000"/>
              </a:spcAft>
              <a:buNone/>
            </a:pPr>
            <a:endParaRPr lang="en-GB" altLang="x-none" sz="1800">
              <a:ea typeface="Calibri" charset="0"/>
              <a:cs typeface="Times New Roman" charset="0"/>
            </a:endParaRPr>
          </a:p>
          <a:p>
            <a:endParaRPr lang="en-GB" sz="1800"/>
          </a:p>
        </p:txBody>
      </p:sp>
      <p:pic>
        <p:nvPicPr>
          <p:cNvPr id="7" name="Picture 1" descr="Screen Shot 2014-08-12 at 16.26.47.png">
            <a:extLst>
              <a:ext uri="{FF2B5EF4-FFF2-40B4-BE49-F238E27FC236}">
                <a16:creationId xmlns:a16="http://schemas.microsoft.com/office/drawing/2014/main" id="{88B7F2CD-1A09-6044-A1CC-41FB69C073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48569"/>
            <a:ext cx="1284413" cy="115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log Archives">
            <a:extLst>
              <a:ext uri="{FF2B5EF4-FFF2-40B4-BE49-F238E27FC236}">
                <a16:creationId xmlns:a16="http://schemas.microsoft.com/office/drawing/2014/main" id="{900546FB-99BC-C444-B7EE-3060E5A18C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0312" y="3645024"/>
            <a:ext cx="4133369" cy="960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4069D04-F90E-6048-97B6-B673B35056FE}"/>
              </a:ext>
            </a:extLst>
          </p:cNvPr>
          <p:cNvPicPr>
            <a:picLocks noChangeAspect="1"/>
          </p:cNvPicPr>
          <p:nvPr/>
        </p:nvPicPr>
        <p:blipFill>
          <a:blip r:embed="rId5"/>
          <a:stretch>
            <a:fillRect/>
          </a:stretch>
        </p:blipFill>
        <p:spPr>
          <a:xfrm>
            <a:off x="5718864" y="6045346"/>
            <a:ext cx="3216701" cy="1528169"/>
          </a:xfrm>
          <a:prstGeom prst="rect">
            <a:avLst/>
          </a:prstGeom>
        </p:spPr>
      </p:pic>
    </p:spTree>
    <p:extLst>
      <p:ext uri="{BB962C8B-B14F-4D97-AF65-F5344CB8AC3E}">
        <p14:creationId xmlns:p14="http://schemas.microsoft.com/office/powerpoint/2010/main" val="82375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a:xfrm>
            <a:off x="457200" y="0"/>
            <a:ext cx="8229600" cy="1196752"/>
          </a:xfrm>
        </p:spPr>
        <p:txBody>
          <a:bodyPr/>
          <a:lstStyle/>
          <a:p>
            <a:r>
              <a:rPr lang="en-GB" b="1">
                <a:solidFill>
                  <a:srgbClr val="A50021"/>
                </a:solidFill>
              </a:rPr>
              <a:t>National Phonics Check</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a:xfrm>
            <a:off x="457200" y="1988840"/>
            <a:ext cx="8381936" cy="4661064"/>
          </a:xfrm>
        </p:spPr>
        <p:txBody>
          <a:bodyPr>
            <a:normAutofit/>
          </a:bodyPr>
          <a:lstStyle/>
          <a:p>
            <a:pPr marL="457200" indent="-457200">
              <a:buFont typeface="Arial" charset="0"/>
              <a:buChar char="•"/>
            </a:pPr>
            <a:r>
              <a:rPr lang="en-GB" altLang="x-none" sz="1800"/>
              <a:t>The National phonics screening check is a statutory assessment that was introduced in 2012 to all Year 1 pupils.</a:t>
            </a:r>
          </a:p>
          <a:p>
            <a:pPr marL="457200" indent="-457200">
              <a:buFont typeface="Arial" charset="0"/>
              <a:buChar char="•"/>
            </a:pPr>
            <a:r>
              <a:rPr lang="en-GB" altLang="x-none" sz="1800"/>
              <a:t>All year 1 pupils will take the phonics screening check in the Summer term. </a:t>
            </a:r>
            <a:r>
              <a:rPr lang="en-GB" altLang="x-none" sz="1800" i="1">
                <a:solidFill>
                  <a:srgbClr val="FF0000"/>
                </a:solidFill>
              </a:rPr>
              <a:t> </a:t>
            </a:r>
          </a:p>
          <a:p>
            <a:pPr marL="457200" indent="-457200">
              <a:buFont typeface="Arial" charset="0"/>
              <a:buChar char="•"/>
            </a:pPr>
            <a:r>
              <a:rPr lang="en-GB" altLang="x-none" sz="1800"/>
              <a:t>It comprises of a list of 40 words; 20 real words and 20 nonsense words. </a:t>
            </a:r>
          </a:p>
          <a:p>
            <a:pPr marL="457200" indent="-457200">
              <a:buFont typeface="Arial" charset="0"/>
              <a:buChar char="•"/>
            </a:pPr>
            <a:r>
              <a:rPr lang="en-GB" altLang="x-none" sz="1800"/>
              <a:t>It will assess phonics skills and knowledge learnt through reception and year 1.</a:t>
            </a:r>
          </a:p>
          <a:p>
            <a:pPr marL="457200" indent="-457200">
              <a:buFont typeface="Arial" charset="0"/>
              <a:buChar char="•"/>
            </a:pPr>
            <a:r>
              <a:rPr lang="en-GB" altLang="x-none" sz="1800"/>
              <a:t>Your child will read the test in a one to one situation. They will read up to 4 words per page and they will probably do the check in 10‐15 minutes. They will be asked to ‘sound out’ a word and blend the sounds together to read the word. The children have plenty of exposure to nonsense words so they are well prepared for the test.</a:t>
            </a:r>
          </a:p>
          <a:p>
            <a:pPr marL="114300" indent="0">
              <a:lnSpc>
                <a:spcPct val="95000"/>
              </a:lnSpc>
              <a:spcAft>
                <a:spcPts val="1000"/>
              </a:spcAft>
              <a:buNone/>
            </a:pPr>
            <a:endParaRPr lang="en-GB" altLang="x-none" sz="1800">
              <a:ea typeface="Calibri" charset="0"/>
              <a:cs typeface="Times New Roman" charset="0"/>
            </a:endParaRPr>
          </a:p>
          <a:p>
            <a:pPr marL="114300" indent="0">
              <a:lnSpc>
                <a:spcPct val="95000"/>
              </a:lnSpc>
              <a:spcAft>
                <a:spcPts val="1000"/>
              </a:spcAft>
              <a:buNone/>
            </a:pPr>
            <a:endParaRPr lang="en-GB" altLang="x-none" sz="1800">
              <a:ea typeface="Calibri" charset="0"/>
              <a:cs typeface="Times New Roman" charset="0"/>
            </a:endParaRPr>
          </a:p>
          <a:p>
            <a:endParaRPr lang="en-GB" sz="1800"/>
          </a:p>
        </p:txBody>
      </p:sp>
    </p:spTree>
    <p:extLst>
      <p:ext uri="{BB962C8B-B14F-4D97-AF65-F5344CB8AC3E}">
        <p14:creationId xmlns:p14="http://schemas.microsoft.com/office/powerpoint/2010/main" val="317528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8C21-3898-4E8C-A123-045B24F62B81}"/>
              </a:ext>
            </a:extLst>
          </p:cNvPr>
          <p:cNvSpPr>
            <a:spLocks noGrp="1"/>
          </p:cNvSpPr>
          <p:nvPr>
            <p:ph type="title"/>
          </p:nvPr>
        </p:nvSpPr>
        <p:spPr/>
        <p:txBody>
          <a:bodyPr/>
          <a:lstStyle/>
          <a:p>
            <a:r>
              <a:rPr lang="en-GB" b="1">
                <a:solidFill>
                  <a:srgbClr val="A50021"/>
                </a:solidFill>
              </a:rPr>
              <a:t>English Objectives</a:t>
            </a:r>
          </a:p>
        </p:txBody>
      </p:sp>
      <p:sp>
        <p:nvSpPr>
          <p:cNvPr id="3" name="Content Placeholder 2">
            <a:extLst>
              <a:ext uri="{FF2B5EF4-FFF2-40B4-BE49-F238E27FC236}">
                <a16:creationId xmlns:a16="http://schemas.microsoft.com/office/drawing/2014/main" id="{73F105C1-E1F9-4AF1-BAC8-9E77F8DB0379}"/>
              </a:ext>
            </a:extLst>
          </p:cNvPr>
          <p:cNvSpPr>
            <a:spLocks noGrp="1"/>
          </p:cNvSpPr>
          <p:nvPr>
            <p:ph idx="1"/>
          </p:nvPr>
        </p:nvSpPr>
        <p:spPr/>
        <p:txBody>
          <a:bodyPr>
            <a:normAutofit/>
          </a:bodyPr>
          <a:lstStyle/>
          <a:p>
            <a:pPr marL="0" indent="0">
              <a:buNone/>
            </a:pPr>
            <a:r>
              <a:rPr lang="en-GB"/>
              <a:t>In Year 1 we will be covering lots of different styles of writing including: </a:t>
            </a:r>
          </a:p>
          <a:p>
            <a:r>
              <a:rPr lang="en-GB"/>
              <a:t>Writing labels, lists and captions</a:t>
            </a:r>
          </a:p>
          <a:p>
            <a:r>
              <a:rPr lang="en-GB"/>
              <a:t>Information sheets</a:t>
            </a:r>
          </a:p>
          <a:p>
            <a:r>
              <a:rPr lang="en-GB"/>
              <a:t>Retelling familiar and traditional stories – including fairy tales, familiar settings and stories with repetitive language</a:t>
            </a:r>
          </a:p>
          <a:p>
            <a:r>
              <a:rPr lang="en-GB"/>
              <a:t>Non-chronological Reports</a:t>
            </a:r>
          </a:p>
          <a:p>
            <a:r>
              <a:rPr lang="en-GB"/>
              <a:t>Poetry and nursery rhymes</a:t>
            </a:r>
          </a:p>
          <a:p>
            <a:r>
              <a:rPr lang="en-GB"/>
              <a:t>Posters</a:t>
            </a:r>
          </a:p>
          <a:p>
            <a:pPr marL="0" indent="0">
              <a:buNone/>
            </a:pPr>
            <a:endParaRPr lang="en-GB"/>
          </a:p>
        </p:txBody>
      </p:sp>
    </p:spTree>
    <p:extLst>
      <p:ext uri="{BB962C8B-B14F-4D97-AF65-F5344CB8AC3E}">
        <p14:creationId xmlns:p14="http://schemas.microsoft.com/office/powerpoint/2010/main" val="169653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EAE9-57BC-47CF-9A07-697FACC870DA}"/>
              </a:ext>
            </a:extLst>
          </p:cNvPr>
          <p:cNvSpPr>
            <a:spLocks noGrp="1"/>
          </p:cNvSpPr>
          <p:nvPr>
            <p:ph type="title"/>
          </p:nvPr>
        </p:nvSpPr>
        <p:spPr/>
        <p:txBody>
          <a:bodyPr/>
          <a:lstStyle/>
          <a:p>
            <a:r>
              <a:rPr lang="en-GB">
                <a:solidFill>
                  <a:srgbClr val="A50021"/>
                </a:solidFill>
              </a:rPr>
              <a:t>Spelling</a:t>
            </a:r>
          </a:p>
        </p:txBody>
      </p:sp>
      <p:sp>
        <p:nvSpPr>
          <p:cNvPr id="3" name="Content Placeholder 2">
            <a:extLst>
              <a:ext uri="{FF2B5EF4-FFF2-40B4-BE49-F238E27FC236}">
                <a16:creationId xmlns:a16="http://schemas.microsoft.com/office/drawing/2014/main" id="{1DF209FB-9BB5-4562-AFD6-FDDFF2A04739}"/>
              </a:ext>
            </a:extLst>
          </p:cNvPr>
          <p:cNvSpPr>
            <a:spLocks noGrp="1"/>
          </p:cNvSpPr>
          <p:nvPr>
            <p:ph idx="1"/>
          </p:nvPr>
        </p:nvSpPr>
        <p:spPr/>
        <p:txBody>
          <a:bodyPr>
            <a:normAutofit/>
          </a:bodyPr>
          <a:lstStyle/>
          <a:p>
            <a:r>
              <a:rPr lang="en-US">
                <a:latin typeface="Century Gothic" panose="020B0502020202020204" pitchFamily="34" charset="0"/>
              </a:rPr>
              <a:t>Spelling – children are encouraged to use a sound mat and ‘Fred fingers’ from the RWI </a:t>
            </a:r>
            <a:r>
              <a:rPr lang="en-US" err="1">
                <a:latin typeface="Century Gothic" panose="020B0502020202020204" pitchFamily="34" charset="0"/>
              </a:rPr>
              <a:t>programme</a:t>
            </a:r>
            <a:endParaRPr lang="en-US">
              <a:latin typeface="Century Gothic" panose="020B0502020202020204" pitchFamily="34" charset="0"/>
            </a:endParaRPr>
          </a:p>
          <a:p>
            <a:r>
              <a:rPr lang="en-GB">
                <a:latin typeface="Century Gothic" panose="020B0502020202020204" pitchFamily="34" charset="0"/>
              </a:rPr>
              <a:t>After Autumn half term - Year 1 spellings to be stuck in purple reading records. Parents to check and tick when your child can confidently:</a:t>
            </a:r>
          </a:p>
          <a:p>
            <a:pPr marL="1257300" lvl="3" indent="0">
              <a:buNone/>
            </a:pPr>
            <a:r>
              <a:rPr lang="en-GB" sz="2000">
                <a:latin typeface="Century Gothic" panose="020B0502020202020204" pitchFamily="34" charset="0"/>
              </a:rPr>
              <a:t>Read the word</a:t>
            </a:r>
          </a:p>
          <a:p>
            <a:pPr marL="1257300" lvl="3" indent="0">
              <a:buNone/>
            </a:pPr>
            <a:r>
              <a:rPr lang="en-GB" sz="2000">
                <a:latin typeface="Century Gothic" panose="020B0502020202020204" pitchFamily="34" charset="0"/>
              </a:rPr>
              <a:t>Spell the word </a:t>
            </a:r>
          </a:p>
          <a:p>
            <a:pPr marL="1257300" lvl="3" indent="0">
              <a:buNone/>
            </a:pPr>
            <a:r>
              <a:rPr lang="en-GB" sz="2000">
                <a:latin typeface="Century Gothic" panose="020B0502020202020204" pitchFamily="34" charset="0"/>
              </a:rPr>
              <a:t>Spell the word in a simple sentence (this can be a dictated sentence)</a:t>
            </a:r>
          </a:p>
          <a:p>
            <a:r>
              <a:rPr lang="en-GB">
                <a:latin typeface="Century Gothic" panose="020B0502020202020204" pitchFamily="34" charset="0"/>
              </a:rPr>
              <a:t>We will then give your child the next set of words. </a:t>
            </a:r>
          </a:p>
          <a:p>
            <a:pPr>
              <a:spcAft>
                <a:spcPts val="1285"/>
              </a:spcAft>
            </a:pPr>
            <a:endParaRPr lang="en-US">
              <a:latin typeface="Century Gothic" panose="020B0502020202020204" pitchFamily="34" charset="0"/>
            </a:endParaRPr>
          </a:p>
        </p:txBody>
      </p:sp>
    </p:spTree>
    <p:extLst>
      <p:ext uri="{BB962C8B-B14F-4D97-AF65-F5344CB8AC3E}">
        <p14:creationId xmlns:p14="http://schemas.microsoft.com/office/powerpoint/2010/main" val="273956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07F3-4E3B-4B0D-AAE8-0D3D32F70958}"/>
              </a:ext>
            </a:extLst>
          </p:cNvPr>
          <p:cNvSpPr>
            <a:spLocks noGrp="1"/>
          </p:cNvSpPr>
          <p:nvPr>
            <p:ph type="title"/>
          </p:nvPr>
        </p:nvSpPr>
        <p:spPr>
          <a:xfrm>
            <a:off x="457200" y="0"/>
            <a:ext cx="8229600" cy="1600200"/>
          </a:xfrm>
        </p:spPr>
        <p:txBody>
          <a:bodyPr anchor="b">
            <a:normAutofit/>
          </a:bodyPr>
          <a:lstStyle/>
          <a:p>
            <a:r>
              <a:rPr lang="en-GB" b="1">
                <a:solidFill>
                  <a:srgbClr val="C00000"/>
                </a:solidFill>
              </a:rPr>
              <a:t>Maths Objectives</a:t>
            </a:r>
          </a:p>
        </p:txBody>
      </p:sp>
      <p:pic>
        <p:nvPicPr>
          <p:cNvPr id="6" name="Picture 5" descr="Table&#10;&#10;Description automatically generated">
            <a:extLst>
              <a:ext uri="{FF2B5EF4-FFF2-40B4-BE49-F238E27FC236}">
                <a16:creationId xmlns:a16="http://schemas.microsoft.com/office/drawing/2014/main" id="{2B8F11C8-7F92-4C4D-8775-D33EC222136C}"/>
              </a:ext>
            </a:extLst>
          </p:cNvPr>
          <p:cNvPicPr>
            <a:picLocks noChangeAspect="1"/>
          </p:cNvPicPr>
          <p:nvPr/>
        </p:nvPicPr>
        <p:blipFill>
          <a:blip r:embed="rId3"/>
          <a:stretch>
            <a:fillRect/>
          </a:stretch>
        </p:blipFill>
        <p:spPr>
          <a:xfrm>
            <a:off x="530962" y="1600200"/>
            <a:ext cx="8082076" cy="4525963"/>
          </a:xfrm>
          <a:prstGeom prst="rect">
            <a:avLst/>
          </a:prstGeom>
          <a:noFill/>
        </p:spPr>
      </p:pic>
    </p:spTree>
    <p:extLst>
      <p:ext uri="{BB962C8B-B14F-4D97-AF65-F5344CB8AC3E}">
        <p14:creationId xmlns:p14="http://schemas.microsoft.com/office/powerpoint/2010/main" val="1392057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89A2-2F15-4DFE-BCD8-9702F0C5FDB9}"/>
              </a:ext>
            </a:extLst>
          </p:cNvPr>
          <p:cNvSpPr>
            <a:spLocks noGrp="1"/>
          </p:cNvSpPr>
          <p:nvPr>
            <p:ph type="title"/>
          </p:nvPr>
        </p:nvSpPr>
        <p:spPr/>
        <p:txBody>
          <a:bodyPr/>
          <a:lstStyle/>
          <a:p>
            <a:r>
              <a:rPr lang="en-GB" b="1">
                <a:solidFill>
                  <a:srgbClr val="A50021"/>
                </a:solidFill>
              </a:rPr>
              <a:t>Math at Newdigate</a:t>
            </a:r>
          </a:p>
        </p:txBody>
      </p:sp>
      <p:sp>
        <p:nvSpPr>
          <p:cNvPr id="3" name="Content Placeholder 2">
            <a:extLst>
              <a:ext uri="{FF2B5EF4-FFF2-40B4-BE49-F238E27FC236}">
                <a16:creationId xmlns:a16="http://schemas.microsoft.com/office/drawing/2014/main" id="{D903DFA0-C48C-4729-BF01-8D14EA953F76}"/>
              </a:ext>
            </a:extLst>
          </p:cNvPr>
          <p:cNvSpPr>
            <a:spLocks noGrp="1"/>
          </p:cNvSpPr>
          <p:nvPr>
            <p:ph idx="1"/>
          </p:nvPr>
        </p:nvSpPr>
        <p:spPr/>
        <p:txBody>
          <a:bodyPr>
            <a:normAutofit/>
          </a:bodyPr>
          <a:lstStyle/>
          <a:p>
            <a:pPr marL="0" indent="0">
              <a:buNone/>
            </a:pPr>
            <a:r>
              <a:rPr lang="en-GB" sz="2000"/>
              <a:t>We work with concrete resources first for example numicon, diennes or nature! </a:t>
            </a:r>
          </a:p>
          <a:p>
            <a:pPr marL="0" indent="0">
              <a:buNone/>
            </a:pPr>
            <a:endParaRPr lang="en-GB" sz="2000"/>
          </a:p>
          <a:p>
            <a:pPr marL="0" indent="0">
              <a:buNone/>
            </a:pPr>
            <a:r>
              <a:rPr lang="en-GB" sz="2000"/>
              <a:t>We would then work pictorial using representations to support our understanding. </a:t>
            </a:r>
          </a:p>
          <a:p>
            <a:pPr marL="0" indent="0">
              <a:buNone/>
            </a:pPr>
            <a:endParaRPr lang="en-GB" sz="2000"/>
          </a:p>
          <a:p>
            <a:pPr marL="0" indent="0">
              <a:buNone/>
            </a:pPr>
            <a:r>
              <a:rPr lang="en-GB" sz="2000"/>
              <a:t>This process would happen over multiple lessons and then children would begin to work abstractly, working things out in their head. </a:t>
            </a:r>
          </a:p>
        </p:txBody>
      </p:sp>
      <p:pic>
        <p:nvPicPr>
          <p:cNvPr id="1026" name="Picture 2" descr="Mathematics Policy">
            <a:extLst>
              <a:ext uri="{FF2B5EF4-FFF2-40B4-BE49-F238E27FC236}">
                <a16:creationId xmlns:a16="http://schemas.microsoft.com/office/drawing/2014/main" id="{700039C5-AB50-2341-9CC8-340D81C0A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4869160"/>
            <a:ext cx="5892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82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s | Lutley Primary School">
            <a:extLst>
              <a:ext uri="{FF2B5EF4-FFF2-40B4-BE49-F238E27FC236}">
                <a16:creationId xmlns:a16="http://schemas.microsoft.com/office/drawing/2014/main" id="{B00DA80C-054C-FC41-8B12-F424D7C567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44538" y="1553457"/>
            <a:ext cx="7623175" cy="3392312"/>
          </a:xfrm>
          <a:prstGeom prst="rect">
            <a:avLst/>
          </a:prstGeom>
          <a:solidFill>
            <a:srgbClr val="FFFFFF"/>
          </a:solidFill>
        </p:spPr>
      </p:pic>
    </p:spTree>
    <p:extLst>
      <p:ext uri="{BB962C8B-B14F-4D97-AF65-F5344CB8AC3E}">
        <p14:creationId xmlns:p14="http://schemas.microsoft.com/office/powerpoint/2010/main" val="325199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FD10-6074-459C-B1A1-6CB8D01CA3C5}"/>
              </a:ext>
            </a:extLst>
          </p:cNvPr>
          <p:cNvSpPr>
            <a:spLocks noGrp="1"/>
          </p:cNvSpPr>
          <p:nvPr>
            <p:ph type="title"/>
          </p:nvPr>
        </p:nvSpPr>
        <p:spPr/>
        <p:txBody>
          <a:bodyPr/>
          <a:lstStyle/>
          <a:p>
            <a:r>
              <a:rPr lang="en-GB" sz="3600"/>
              <a:t>The adults in our class are…</a:t>
            </a:r>
          </a:p>
        </p:txBody>
      </p:sp>
      <p:sp>
        <p:nvSpPr>
          <p:cNvPr id="3" name="Content Placeholder 2">
            <a:extLst>
              <a:ext uri="{FF2B5EF4-FFF2-40B4-BE49-F238E27FC236}">
                <a16:creationId xmlns:a16="http://schemas.microsoft.com/office/drawing/2014/main" id="{2E585737-F772-40E8-94DA-76B9BE9BA1AD}"/>
              </a:ext>
            </a:extLst>
          </p:cNvPr>
          <p:cNvSpPr>
            <a:spLocks noGrp="1"/>
          </p:cNvSpPr>
          <p:nvPr>
            <p:ph idx="1"/>
          </p:nvPr>
        </p:nvSpPr>
        <p:spPr/>
        <p:txBody>
          <a:bodyPr>
            <a:normAutofit/>
          </a:bodyPr>
          <a:lstStyle/>
          <a:p>
            <a:pPr marL="0" indent="0">
              <a:buNone/>
            </a:pPr>
            <a:r>
              <a:rPr lang="en-GB" dirty="0"/>
              <a:t>Miss Langthorne :Monday, Tuesday and Wednesday morning</a:t>
            </a:r>
          </a:p>
          <a:p>
            <a:pPr marL="0" indent="0">
              <a:buNone/>
            </a:pPr>
            <a:endParaRPr lang="en-GB" dirty="0"/>
          </a:p>
          <a:p>
            <a:pPr marL="0" indent="0">
              <a:buNone/>
            </a:pPr>
            <a:r>
              <a:rPr lang="en-GB" dirty="0"/>
              <a:t>Miss Hill: Wednesday afternoon, Thursday and Friday.</a:t>
            </a:r>
          </a:p>
          <a:p>
            <a:pPr marL="0" indent="0">
              <a:buNone/>
            </a:pPr>
            <a:endParaRPr lang="en-GB" dirty="0"/>
          </a:p>
          <a:p>
            <a:pPr marL="0" indent="0">
              <a:buNone/>
            </a:pPr>
            <a:r>
              <a:rPr lang="en-GB" dirty="0"/>
              <a:t>Mrs Finn: Monday-Friday Mornings </a:t>
            </a:r>
          </a:p>
          <a:p>
            <a:pPr marL="0" indent="0">
              <a:buNone/>
            </a:pPr>
            <a:endParaRPr lang="en-GB" dirty="0"/>
          </a:p>
          <a:p>
            <a:pPr marL="0" indent="0">
              <a:buNone/>
            </a:pPr>
            <a:r>
              <a:rPr lang="en-GB" dirty="0"/>
              <a:t>Mrs Tomkins: Monday-Friday afternoons</a:t>
            </a:r>
          </a:p>
          <a:p>
            <a:pPr marL="0" indent="0">
              <a:buNone/>
            </a:pPr>
            <a:endParaRPr lang="en-GB" dirty="0"/>
          </a:p>
          <a:p>
            <a:pPr marL="0" indent="0">
              <a:buNone/>
            </a:pPr>
            <a:endParaRPr lang="en-GB" dirty="0"/>
          </a:p>
        </p:txBody>
      </p:sp>
      <p:pic>
        <p:nvPicPr>
          <p:cNvPr id="4" name="Picture 2">
            <a:extLst>
              <a:ext uri="{FF2B5EF4-FFF2-40B4-BE49-F238E27FC236}">
                <a16:creationId xmlns:a16="http://schemas.microsoft.com/office/drawing/2014/main" id="{69F07624-CB1B-467A-9279-09EAE4BA99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60648"/>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54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21FC-E8C8-410E-9574-649EA4124DF8}"/>
              </a:ext>
            </a:extLst>
          </p:cNvPr>
          <p:cNvSpPr>
            <a:spLocks noGrp="1"/>
          </p:cNvSpPr>
          <p:nvPr>
            <p:ph type="title"/>
          </p:nvPr>
        </p:nvSpPr>
        <p:spPr/>
        <p:txBody>
          <a:bodyPr/>
          <a:lstStyle/>
          <a:p>
            <a:r>
              <a:rPr lang="en-GB" b="1">
                <a:solidFill>
                  <a:srgbClr val="A50021"/>
                </a:solidFill>
              </a:rPr>
              <a:t>Math objectives</a:t>
            </a:r>
          </a:p>
        </p:txBody>
      </p:sp>
      <p:sp>
        <p:nvSpPr>
          <p:cNvPr id="3" name="Content Placeholder 2">
            <a:extLst>
              <a:ext uri="{FF2B5EF4-FFF2-40B4-BE49-F238E27FC236}">
                <a16:creationId xmlns:a16="http://schemas.microsoft.com/office/drawing/2014/main" id="{26B18031-001B-4647-9A58-61323995A3E5}"/>
              </a:ext>
            </a:extLst>
          </p:cNvPr>
          <p:cNvSpPr>
            <a:spLocks noGrp="1"/>
          </p:cNvSpPr>
          <p:nvPr>
            <p:ph idx="1"/>
          </p:nvPr>
        </p:nvSpPr>
        <p:spPr>
          <a:xfrm>
            <a:off x="440364" y="1624338"/>
            <a:ext cx="8229600" cy="4525963"/>
          </a:xfrm>
        </p:spPr>
        <p:txBody>
          <a:bodyPr>
            <a:normAutofit/>
          </a:bodyPr>
          <a:lstStyle/>
          <a:p>
            <a:r>
              <a:rPr lang="en-GB"/>
              <a:t>Autumn Term – Number – place value and addition and subtraction to 20.  </a:t>
            </a:r>
          </a:p>
          <a:p>
            <a:endParaRPr lang="en-GB"/>
          </a:p>
          <a:p>
            <a:r>
              <a:rPr lang="en-GB"/>
              <a:t>Shape – 3d and 2d shapes</a:t>
            </a:r>
          </a:p>
          <a:p>
            <a:endParaRPr lang="en-GB"/>
          </a:p>
          <a:p>
            <a:r>
              <a:rPr lang="en-GB"/>
              <a:t>How number is broken down: </a:t>
            </a:r>
          </a:p>
          <a:p>
            <a:pPr lvl="1"/>
            <a:r>
              <a:rPr lang="en-GB"/>
              <a:t>The National Curriculum states that children in Year 1 should be able to count, read and write numbers to 100 by the end of the year. To make this more accessible the objective has been broken down into more manageable stages. Children cover place value to 10 in Autumn 1, to 20 in Autumn 2, to 50 in spring and to 100 in Summer. This helps ensure that skills are deeply embedded and built up slowly, over time. </a:t>
            </a:r>
          </a:p>
          <a:p>
            <a:pPr marL="0" indent="0">
              <a:buNone/>
            </a:pPr>
            <a:endParaRPr lang="en-GB"/>
          </a:p>
        </p:txBody>
      </p:sp>
    </p:spTree>
    <p:extLst>
      <p:ext uri="{BB962C8B-B14F-4D97-AF65-F5344CB8AC3E}">
        <p14:creationId xmlns:p14="http://schemas.microsoft.com/office/powerpoint/2010/main" val="244616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F872AEB-B1BF-804B-A18A-F381B32D9482}"/>
              </a:ext>
            </a:extLst>
          </p:cNvPr>
          <p:cNvSpPr txBox="1">
            <a:spLocks/>
          </p:cNvSpPr>
          <p:nvPr/>
        </p:nvSpPr>
        <p:spPr>
          <a:xfrm>
            <a:off x="815975" y="1455737"/>
            <a:ext cx="8229600" cy="538956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r>
              <a:rPr lang="en-GB" altLang="en-US">
                <a:latin typeface="Century Gothic" panose="020B0502020202020204" pitchFamily="34" charset="0"/>
              </a:rPr>
              <a:t>Tell the time</a:t>
            </a:r>
          </a:p>
          <a:p>
            <a:pPr>
              <a:lnSpc>
                <a:spcPct val="150000"/>
              </a:lnSpc>
            </a:pPr>
            <a:r>
              <a:rPr lang="en-GB" altLang="en-US">
                <a:latin typeface="Century Gothic" panose="020B0502020202020204" pitchFamily="34" charset="0"/>
              </a:rPr>
              <a:t>Cooking (measuring, fractions, timing, temperature) </a:t>
            </a:r>
          </a:p>
          <a:p>
            <a:pPr>
              <a:lnSpc>
                <a:spcPct val="150000"/>
              </a:lnSpc>
            </a:pPr>
            <a:r>
              <a:rPr lang="en-GB" altLang="en-US">
                <a:latin typeface="Century Gothic" panose="020B0502020202020204" pitchFamily="34" charset="0"/>
              </a:rPr>
              <a:t>Gardening (measurements, seasons, shapes)  </a:t>
            </a:r>
          </a:p>
          <a:p>
            <a:pPr>
              <a:lnSpc>
                <a:spcPct val="150000"/>
              </a:lnSpc>
            </a:pPr>
            <a:r>
              <a:rPr lang="en-GB" altLang="en-US">
                <a:latin typeface="Century Gothic" panose="020B0502020202020204" pitchFamily="34" charset="0"/>
              </a:rPr>
              <a:t>DIY (measurements, counting) </a:t>
            </a:r>
          </a:p>
          <a:p>
            <a:pPr>
              <a:lnSpc>
                <a:spcPct val="150000"/>
              </a:lnSpc>
            </a:pPr>
            <a:r>
              <a:rPr lang="en-GB" altLang="en-US">
                <a:latin typeface="Century Gothic" panose="020B0502020202020204" pitchFamily="34" charset="0"/>
              </a:rPr>
              <a:t>Shopping (money, making totals)</a:t>
            </a:r>
          </a:p>
          <a:p>
            <a:pPr>
              <a:lnSpc>
                <a:spcPct val="150000"/>
              </a:lnSpc>
            </a:pPr>
            <a:r>
              <a:rPr lang="en-GB" altLang="en-US">
                <a:latin typeface="Century Gothic" panose="020B0502020202020204" pitchFamily="34" charset="0"/>
              </a:rPr>
              <a:t>Number bonds to 10 and then 20</a:t>
            </a:r>
          </a:p>
          <a:p>
            <a:pPr>
              <a:lnSpc>
                <a:spcPct val="150000"/>
              </a:lnSpc>
            </a:pPr>
            <a:r>
              <a:rPr lang="en-GB" altLang="en-US">
                <a:latin typeface="Century Gothic" panose="020B0502020202020204" pitchFamily="34" charset="0"/>
              </a:rPr>
              <a:t>Count in 1s, 2s, 5s &amp; 10s forwards/backwards</a:t>
            </a:r>
          </a:p>
          <a:p>
            <a:pPr>
              <a:lnSpc>
                <a:spcPct val="150000"/>
              </a:lnSpc>
            </a:pPr>
            <a:endParaRPr lang="en-GB" altLang="en-US">
              <a:latin typeface="Comic Sans MS" charset="0"/>
            </a:endParaRPr>
          </a:p>
        </p:txBody>
      </p:sp>
      <p:sp>
        <p:nvSpPr>
          <p:cNvPr id="3" name="Title 1">
            <a:extLst>
              <a:ext uri="{FF2B5EF4-FFF2-40B4-BE49-F238E27FC236}">
                <a16:creationId xmlns:a16="http://schemas.microsoft.com/office/drawing/2014/main" id="{FA528A1A-A28E-784A-AD3E-188213AB525B}"/>
              </a:ext>
            </a:extLst>
          </p:cNvPr>
          <p:cNvSpPr txBox="1">
            <a:spLocks/>
          </p:cNvSpPr>
          <p:nvPr/>
        </p:nvSpPr>
        <p:spPr>
          <a:xfrm>
            <a:off x="457200" y="330993"/>
            <a:ext cx="8229600" cy="1124744"/>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GB" b="1">
                <a:solidFill>
                  <a:srgbClr val="A50021"/>
                </a:solidFill>
              </a:rPr>
              <a:t>Maths at home</a:t>
            </a:r>
          </a:p>
        </p:txBody>
      </p:sp>
      <p:pic>
        <p:nvPicPr>
          <p:cNvPr id="4" name="Picture 1">
            <a:extLst>
              <a:ext uri="{FF2B5EF4-FFF2-40B4-BE49-F238E27FC236}">
                <a16:creationId xmlns:a16="http://schemas.microsoft.com/office/drawing/2014/main" id="{79339FB7-7007-0744-8CE7-E2A5F588DD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0538" y="2678049"/>
            <a:ext cx="5762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2389F71E-A7A3-2840-8BD0-62225352C9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0602" y="3522311"/>
            <a:ext cx="10429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43A224E6-57EA-2048-8B05-7A6ECCDCF9F7}"/>
              </a:ext>
            </a:extLst>
          </p:cNvPr>
          <p:cNvPicPr>
            <a:picLocks noChangeAspect="1"/>
          </p:cNvPicPr>
          <p:nvPr/>
        </p:nvPicPr>
        <p:blipFill>
          <a:blip r:embed="rId5">
            <a:extLst>
              <a:ext uri="{28A0092B-C50C-407E-A947-70E740481C1C}">
                <a14:useLocalDpi xmlns:a14="http://schemas.microsoft.com/office/drawing/2010/main" val="0"/>
              </a:ext>
            </a:extLst>
          </a:blip>
          <a:srcRect l="7159" t="21021" r="7159" b="21021"/>
          <a:stretch>
            <a:fillRect/>
          </a:stretch>
        </p:blipFill>
        <p:spPr bwMode="auto">
          <a:xfrm>
            <a:off x="7362095" y="4175567"/>
            <a:ext cx="14414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276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C6D8-ABB2-4EA5-A2BB-E72F0DE15D25}"/>
              </a:ext>
            </a:extLst>
          </p:cNvPr>
          <p:cNvSpPr>
            <a:spLocks noGrp="1"/>
          </p:cNvSpPr>
          <p:nvPr>
            <p:ph type="title"/>
          </p:nvPr>
        </p:nvSpPr>
        <p:spPr>
          <a:xfrm>
            <a:off x="457200" y="0"/>
            <a:ext cx="8229600" cy="1148720"/>
          </a:xfrm>
        </p:spPr>
        <p:txBody>
          <a:bodyPr/>
          <a:lstStyle/>
          <a:p>
            <a:r>
              <a:rPr lang="en-GB" b="1">
                <a:solidFill>
                  <a:srgbClr val="A50021"/>
                </a:solidFill>
              </a:rPr>
              <a:t>Foundation Subjects</a:t>
            </a:r>
          </a:p>
        </p:txBody>
      </p:sp>
      <p:sp>
        <p:nvSpPr>
          <p:cNvPr id="4" name="TextBox 3">
            <a:extLst>
              <a:ext uri="{FF2B5EF4-FFF2-40B4-BE49-F238E27FC236}">
                <a16:creationId xmlns:a16="http://schemas.microsoft.com/office/drawing/2014/main" id="{F0C82620-F4CD-470D-9965-6290EE075EB3}"/>
              </a:ext>
            </a:extLst>
          </p:cNvPr>
          <p:cNvSpPr txBox="1"/>
          <p:nvPr/>
        </p:nvSpPr>
        <p:spPr>
          <a:xfrm>
            <a:off x="835632" y="1148720"/>
            <a:ext cx="2376264" cy="1754326"/>
          </a:xfrm>
          <a:prstGeom prst="rect">
            <a:avLst/>
          </a:prstGeom>
          <a:noFill/>
          <a:ln w="34925">
            <a:solidFill>
              <a:srgbClr val="A50021"/>
            </a:solidFill>
          </a:ln>
        </p:spPr>
        <p:txBody>
          <a:bodyPr wrap="square" rtlCol="0">
            <a:spAutoFit/>
          </a:bodyPr>
          <a:lstStyle/>
          <a:p>
            <a:pPr algn="ctr"/>
            <a:r>
              <a:rPr lang="en-GB"/>
              <a:t>Science: </a:t>
            </a:r>
          </a:p>
          <a:p>
            <a:r>
              <a:rPr lang="en-GB"/>
              <a:t>Our Body</a:t>
            </a:r>
          </a:p>
          <a:p>
            <a:r>
              <a:rPr lang="en-GB"/>
              <a:t>Animals</a:t>
            </a:r>
          </a:p>
          <a:p>
            <a:r>
              <a:rPr lang="en-GB"/>
              <a:t>Materials</a:t>
            </a:r>
          </a:p>
          <a:p>
            <a:r>
              <a:rPr lang="en-GB"/>
              <a:t>Weather and Seasons</a:t>
            </a:r>
          </a:p>
          <a:p>
            <a:r>
              <a:rPr lang="en-GB"/>
              <a:t>Plants and Seeds</a:t>
            </a:r>
          </a:p>
        </p:txBody>
      </p:sp>
      <p:sp>
        <p:nvSpPr>
          <p:cNvPr id="5" name="TextBox 4">
            <a:extLst>
              <a:ext uri="{FF2B5EF4-FFF2-40B4-BE49-F238E27FC236}">
                <a16:creationId xmlns:a16="http://schemas.microsoft.com/office/drawing/2014/main" id="{D0186DAE-C47B-431B-BBB0-CAB3E37EAB86}"/>
              </a:ext>
            </a:extLst>
          </p:cNvPr>
          <p:cNvSpPr txBox="1"/>
          <p:nvPr/>
        </p:nvSpPr>
        <p:spPr>
          <a:xfrm>
            <a:off x="3566208" y="1257675"/>
            <a:ext cx="2376264" cy="1200329"/>
          </a:xfrm>
          <a:prstGeom prst="rect">
            <a:avLst/>
          </a:prstGeom>
          <a:noFill/>
          <a:ln w="34925">
            <a:solidFill>
              <a:srgbClr val="A50021"/>
            </a:solidFill>
          </a:ln>
        </p:spPr>
        <p:txBody>
          <a:bodyPr wrap="square" rtlCol="0">
            <a:spAutoFit/>
          </a:bodyPr>
          <a:lstStyle/>
          <a:p>
            <a:pPr algn="ctr"/>
            <a:r>
              <a:rPr lang="en-GB"/>
              <a:t>Art:</a:t>
            </a:r>
          </a:p>
          <a:p>
            <a:pPr algn="ctr"/>
            <a:r>
              <a:rPr lang="en-GB"/>
              <a:t>Developing skills and knowledge through our topic</a:t>
            </a:r>
          </a:p>
        </p:txBody>
      </p:sp>
      <p:sp>
        <p:nvSpPr>
          <p:cNvPr id="6" name="TextBox 5">
            <a:extLst>
              <a:ext uri="{FF2B5EF4-FFF2-40B4-BE49-F238E27FC236}">
                <a16:creationId xmlns:a16="http://schemas.microsoft.com/office/drawing/2014/main" id="{0F96EEB1-53CE-4213-A0EF-3DC2124828BB}"/>
              </a:ext>
            </a:extLst>
          </p:cNvPr>
          <p:cNvSpPr txBox="1"/>
          <p:nvPr/>
        </p:nvSpPr>
        <p:spPr>
          <a:xfrm>
            <a:off x="6403776" y="1277439"/>
            <a:ext cx="2376264" cy="2862322"/>
          </a:xfrm>
          <a:prstGeom prst="rect">
            <a:avLst/>
          </a:prstGeom>
          <a:noFill/>
          <a:ln w="34925">
            <a:solidFill>
              <a:srgbClr val="A50021"/>
            </a:solidFill>
          </a:ln>
        </p:spPr>
        <p:txBody>
          <a:bodyPr wrap="square" rtlCol="0">
            <a:spAutoFit/>
          </a:bodyPr>
          <a:lstStyle/>
          <a:p>
            <a:pPr algn="ctr"/>
            <a:r>
              <a:rPr lang="en-GB"/>
              <a:t>RE: </a:t>
            </a:r>
          </a:p>
          <a:p>
            <a:r>
              <a:rPr lang="en-GB"/>
              <a:t>Who is God? </a:t>
            </a:r>
          </a:p>
          <a:p>
            <a:r>
              <a:rPr lang="en-GB"/>
              <a:t>What is the Bible about? </a:t>
            </a:r>
          </a:p>
          <a:p>
            <a:r>
              <a:rPr lang="en-GB"/>
              <a:t>Gifts at Christmas</a:t>
            </a:r>
          </a:p>
          <a:p>
            <a:r>
              <a:rPr lang="en-GB"/>
              <a:t>Judaism and Jewish festivals? </a:t>
            </a:r>
          </a:p>
          <a:p>
            <a:r>
              <a:rPr lang="en-GB"/>
              <a:t>Easter</a:t>
            </a:r>
          </a:p>
          <a:p>
            <a:r>
              <a:rPr lang="en-GB"/>
              <a:t>Who is Jesus?</a:t>
            </a:r>
          </a:p>
          <a:p>
            <a:r>
              <a:rPr lang="en-GB"/>
              <a:t>What is a Church?</a:t>
            </a:r>
          </a:p>
        </p:txBody>
      </p:sp>
      <p:sp>
        <p:nvSpPr>
          <p:cNvPr id="7" name="TextBox 6">
            <a:extLst>
              <a:ext uri="{FF2B5EF4-FFF2-40B4-BE49-F238E27FC236}">
                <a16:creationId xmlns:a16="http://schemas.microsoft.com/office/drawing/2014/main" id="{5EDE16CA-5C0C-4353-AD5C-981534E960D1}"/>
              </a:ext>
            </a:extLst>
          </p:cNvPr>
          <p:cNvSpPr txBox="1"/>
          <p:nvPr/>
        </p:nvSpPr>
        <p:spPr>
          <a:xfrm>
            <a:off x="3566208" y="2583728"/>
            <a:ext cx="2376264" cy="1477328"/>
          </a:xfrm>
          <a:prstGeom prst="rect">
            <a:avLst/>
          </a:prstGeom>
          <a:noFill/>
          <a:ln w="34925">
            <a:solidFill>
              <a:srgbClr val="A50021"/>
            </a:solidFill>
          </a:ln>
        </p:spPr>
        <p:txBody>
          <a:bodyPr wrap="square" rtlCol="0">
            <a:spAutoFit/>
          </a:bodyPr>
          <a:lstStyle/>
          <a:p>
            <a:pPr algn="ctr"/>
            <a:r>
              <a:rPr lang="en-GB"/>
              <a:t>DT: </a:t>
            </a:r>
          </a:p>
          <a:p>
            <a:r>
              <a:rPr lang="en-GB"/>
              <a:t>Moving pictures</a:t>
            </a:r>
          </a:p>
          <a:p>
            <a:r>
              <a:rPr lang="en-GB"/>
              <a:t>Food – fruit and vegetables</a:t>
            </a:r>
          </a:p>
          <a:p>
            <a:r>
              <a:rPr lang="en-GB"/>
              <a:t>Designing castles</a:t>
            </a:r>
          </a:p>
        </p:txBody>
      </p:sp>
      <p:sp>
        <p:nvSpPr>
          <p:cNvPr id="8" name="TextBox 7">
            <a:extLst>
              <a:ext uri="{FF2B5EF4-FFF2-40B4-BE49-F238E27FC236}">
                <a16:creationId xmlns:a16="http://schemas.microsoft.com/office/drawing/2014/main" id="{EF4B1393-2E43-4982-9E9F-DBAB39573C5C}"/>
              </a:ext>
            </a:extLst>
          </p:cNvPr>
          <p:cNvSpPr txBox="1"/>
          <p:nvPr/>
        </p:nvSpPr>
        <p:spPr>
          <a:xfrm>
            <a:off x="481319" y="2985599"/>
            <a:ext cx="2376264" cy="2308324"/>
          </a:xfrm>
          <a:prstGeom prst="rect">
            <a:avLst/>
          </a:prstGeom>
          <a:noFill/>
          <a:ln w="34925">
            <a:solidFill>
              <a:srgbClr val="A50021"/>
            </a:solidFill>
          </a:ln>
        </p:spPr>
        <p:txBody>
          <a:bodyPr wrap="square" rtlCol="0">
            <a:spAutoFit/>
          </a:bodyPr>
          <a:lstStyle/>
          <a:p>
            <a:pPr algn="ctr"/>
            <a:r>
              <a:rPr lang="en-GB"/>
              <a:t>Geography: </a:t>
            </a:r>
          </a:p>
          <a:p>
            <a:r>
              <a:rPr lang="en-GB"/>
              <a:t>Continents and oceans</a:t>
            </a:r>
          </a:p>
          <a:p>
            <a:r>
              <a:rPr lang="en-GB"/>
              <a:t>Map work and fieldwork</a:t>
            </a:r>
          </a:p>
          <a:p>
            <a:r>
              <a:rPr lang="en-GB"/>
              <a:t>Comparing places</a:t>
            </a:r>
          </a:p>
          <a:p>
            <a:r>
              <a:rPr lang="en-GB"/>
              <a:t>Location and direction</a:t>
            </a:r>
          </a:p>
        </p:txBody>
      </p:sp>
      <p:sp>
        <p:nvSpPr>
          <p:cNvPr id="9" name="TextBox 8">
            <a:extLst>
              <a:ext uri="{FF2B5EF4-FFF2-40B4-BE49-F238E27FC236}">
                <a16:creationId xmlns:a16="http://schemas.microsoft.com/office/drawing/2014/main" id="{FB825333-15FD-4473-9233-C7F361BC6CB5}"/>
              </a:ext>
            </a:extLst>
          </p:cNvPr>
          <p:cNvSpPr txBox="1"/>
          <p:nvPr/>
        </p:nvSpPr>
        <p:spPr>
          <a:xfrm>
            <a:off x="352991" y="5566581"/>
            <a:ext cx="2376264" cy="923330"/>
          </a:xfrm>
          <a:prstGeom prst="rect">
            <a:avLst/>
          </a:prstGeom>
          <a:noFill/>
          <a:ln w="34925">
            <a:solidFill>
              <a:srgbClr val="A50021"/>
            </a:solidFill>
          </a:ln>
        </p:spPr>
        <p:txBody>
          <a:bodyPr wrap="square" rtlCol="0">
            <a:spAutoFit/>
          </a:bodyPr>
          <a:lstStyle/>
          <a:p>
            <a:pPr algn="ctr"/>
            <a:r>
              <a:rPr lang="en-GB"/>
              <a:t>Music and Drama:</a:t>
            </a:r>
          </a:p>
          <a:p>
            <a:pPr algn="ctr"/>
            <a:r>
              <a:rPr lang="en-GB"/>
              <a:t>Productions, songs, keeping a beat. </a:t>
            </a:r>
          </a:p>
        </p:txBody>
      </p:sp>
      <p:sp>
        <p:nvSpPr>
          <p:cNvPr id="10" name="TextBox 9">
            <a:extLst>
              <a:ext uri="{FF2B5EF4-FFF2-40B4-BE49-F238E27FC236}">
                <a16:creationId xmlns:a16="http://schemas.microsoft.com/office/drawing/2014/main" id="{F5586CBC-8C3C-4B94-8B50-02B3D2F45934}"/>
              </a:ext>
            </a:extLst>
          </p:cNvPr>
          <p:cNvSpPr txBox="1"/>
          <p:nvPr/>
        </p:nvSpPr>
        <p:spPr>
          <a:xfrm>
            <a:off x="6372200" y="4458586"/>
            <a:ext cx="2376264" cy="2031325"/>
          </a:xfrm>
          <a:prstGeom prst="rect">
            <a:avLst/>
          </a:prstGeom>
          <a:noFill/>
          <a:ln w="34925">
            <a:solidFill>
              <a:srgbClr val="A50021"/>
            </a:solidFill>
          </a:ln>
        </p:spPr>
        <p:txBody>
          <a:bodyPr wrap="square" rtlCol="0">
            <a:spAutoFit/>
          </a:bodyPr>
          <a:lstStyle/>
          <a:p>
            <a:pPr algn="ctr"/>
            <a:r>
              <a:rPr lang="en-GB"/>
              <a:t>PE: </a:t>
            </a:r>
          </a:p>
          <a:p>
            <a:r>
              <a:rPr lang="en-GB"/>
              <a:t>Netball </a:t>
            </a:r>
          </a:p>
          <a:p>
            <a:r>
              <a:rPr lang="en-GB"/>
              <a:t>Dance</a:t>
            </a:r>
          </a:p>
          <a:p>
            <a:r>
              <a:rPr lang="en-GB"/>
              <a:t>Gymnastics</a:t>
            </a:r>
          </a:p>
          <a:p>
            <a:r>
              <a:rPr lang="en-GB"/>
              <a:t>Athletics</a:t>
            </a:r>
          </a:p>
          <a:p>
            <a:r>
              <a:rPr lang="en-GB"/>
              <a:t>Cricket</a:t>
            </a:r>
          </a:p>
          <a:p>
            <a:r>
              <a:rPr lang="en-GB"/>
              <a:t>Orienteering</a:t>
            </a:r>
          </a:p>
        </p:txBody>
      </p:sp>
      <p:sp>
        <p:nvSpPr>
          <p:cNvPr id="11" name="TextBox 10">
            <a:extLst>
              <a:ext uri="{FF2B5EF4-FFF2-40B4-BE49-F238E27FC236}">
                <a16:creationId xmlns:a16="http://schemas.microsoft.com/office/drawing/2014/main" id="{D0216E95-03D9-45BC-8F9B-A34775FB0C49}"/>
              </a:ext>
            </a:extLst>
          </p:cNvPr>
          <p:cNvSpPr txBox="1"/>
          <p:nvPr/>
        </p:nvSpPr>
        <p:spPr>
          <a:xfrm>
            <a:off x="3013280" y="4256091"/>
            <a:ext cx="3273139" cy="2308324"/>
          </a:xfrm>
          <a:prstGeom prst="rect">
            <a:avLst/>
          </a:prstGeom>
          <a:noFill/>
          <a:ln w="34925">
            <a:solidFill>
              <a:srgbClr val="A50021"/>
            </a:solidFill>
          </a:ln>
        </p:spPr>
        <p:txBody>
          <a:bodyPr wrap="square" rtlCol="0">
            <a:spAutoFit/>
          </a:bodyPr>
          <a:lstStyle/>
          <a:p>
            <a:r>
              <a:rPr lang="en-GB"/>
              <a:t>History:</a:t>
            </a:r>
          </a:p>
          <a:p>
            <a:r>
              <a:rPr lang="en-GB"/>
              <a:t>Changes within living memory – transport, family</a:t>
            </a:r>
          </a:p>
          <a:p>
            <a:r>
              <a:rPr lang="en-GB"/>
              <a:t>Significant individuals - Amelia Earhart, Bessie Coleman, Queens</a:t>
            </a:r>
          </a:p>
          <a:p>
            <a:r>
              <a:rPr lang="en-GB"/>
              <a:t>Significant historical events </a:t>
            </a:r>
          </a:p>
          <a:p>
            <a:r>
              <a:rPr lang="en-GB"/>
              <a:t>Events beyond living memory </a:t>
            </a:r>
          </a:p>
        </p:txBody>
      </p:sp>
    </p:spTree>
    <p:extLst>
      <p:ext uri="{BB962C8B-B14F-4D97-AF65-F5344CB8AC3E}">
        <p14:creationId xmlns:p14="http://schemas.microsoft.com/office/powerpoint/2010/main" val="1466048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0FA7-2E09-4EE5-AACF-C3B939EAAECD}"/>
              </a:ext>
            </a:extLst>
          </p:cNvPr>
          <p:cNvSpPr>
            <a:spLocks noGrp="1"/>
          </p:cNvSpPr>
          <p:nvPr>
            <p:ph type="title"/>
          </p:nvPr>
        </p:nvSpPr>
        <p:spPr>
          <a:xfrm>
            <a:off x="457200" y="0"/>
            <a:ext cx="8229600" cy="1268760"/>
          </a:xfrm>
        </p:spPr>
        <p:txBody>
          <a:bodyPr/>
          <a:lstStyle/>
          <a:p>
            <a:r>
              <a:rPr lang="en-GB" b="1">
                <a:solidFill>
                  <a:srgbClr val="A50021"/>
                </a:solidFill>
              </a:rPr>
              <a:t>Events</a:t>
            </a:r>
          </a:p>
        </p:txBody>
      </p:sp>
      <p:sp>
        <p:nvSpPr>
          <p:cNvPr id="3" name="Content Placeholder 2">
            <a:extLst>
              <a:ext uri="{FF2B5EF4-FFF2-40B4-BE49-F238E27FC236}">
                <a16:creationId xmlns:a16="http://schemas.microsoft.com/office/drawing/2014/main" id="{510318B4-FD75-46DF-ADD6-08F42969DBB4}"/>
              </a:ext>
            </a:extLst>
          </p:cNvPr>
          <p:cNvSpPr>
            <a:spLocks noGrp="1"/>
          </p:cNvSpPr>
          <p:nvPr>
            <p:ph idx="1"/>
          </p:nvPr>
        </p:nvSpPr>
        <p:spPr>
          <a:xfrm>
            <a:off x="683568" y="1930524"/>
            <a:ext cx="8229600" cy="2996952"/>
          </a:xfrm>
        </p:spPr>
        <p:txBody>
          <a:bodyPr>
            <a:normAutofit lnSpcReduction="10000"/>
          </a:bodyPr>
          <a:lstStyle/>
          <a:p>
            <a:r>
              <a:rPr lang="en-GB">
                <a:highlight>
                  <a:srgbClr val="FFFF00"/>
                </a:highlight>
              </a:rPr>
              <a:t>Hello Yellow Day –  October</a:t>
            </a:r>
          </a:p>
          <a:p>
            <a:r>
              <a:rPr lang="en-GB"/>
              <a:t>Harvest Festival- 20</a:t>
            </a:r>
            <a:r>
              <a:rPr lang="en-GB" baseline="30000"/>
              <a:t>th</a:t>
            </a:r>
            <a:r>
              <a:rPr lang="en-GB"/>
              <a:t>  October</a:t>
            </a:r>
          </a:p>
          <a:p>
            <a:r>
              <a:rPr lang="en-GB"/>
              <a:t>INSET – 21</a:t>
            </a:r>
            <a:r>
              <a:rPr lang="en-GB" baseline="30000"/>
              <a:t>st</a:t>
            </a:r>
            <a:r>
              <a:rPr lang="en-GB"/>
              <a:t> October </a:t>
            </a:r>
          </a:p>
          <a:p>
            <a:r>
              <a:rPr lang="en-GB"/>
              <a:t>Parent Consultations – 9</a:t>
            </a:r>
            <a:r>
              <a:rPr lang="en-GB" baseline="30000"/>
              <a:t>th</a:t>
            </a:r>
            <a:r>
              <a:rPr lang="en-GB"/>
              <a:t> and 16</a:t>
            </a:r>
            <a:r>
              <a:rPr lang="en-GB" baseline="30000"/>
              <a:t>th</a:t>
            </a:r>
            <a:r>
              <a:rPr lang="en-GB"/>
              <a:t> November</a:t>
            </a:r>
          </a:p>
          <a:p>
            <a:r>
              <a:rPr lang="en-GB"/>
              <a:t>Christmas Performance – 6</a:t>
            </a:r>
            <a:r>
              <a:rPr lang="en-GB" baseline="30000"/>
              <a:t>th</a:t>
            </a:r>
            <a:r>
              <a:rPr lang="en-GB"/>
              <a:t> and 10</a:t>
            </a:r>
            <a:r>
              <a:rPr lang="en-GB" baseline="30000"/>
              <a:t>th</a:t>
            </a:r>
            <a:r>
              <a:rPr lang="en-GB"/>
              <a:t> December </a:t>
            </a:r>
          </a:p>
          <a:p>
            <a:r>
              <a:rPr lang="en-GB"/>
              <a:t>Christingle at St Peters Church –15</a:t>
            </a:r>
            <a:r>
              <a:rPr lang="en-GB" baseline="30000"/>
              <a:t>th</a:t>
            </a:r>
            <a:r>
              <a:rPr lang="en-GB"/>
              <a:t> December</a:t>
            </a:r>
          </a:p>
          <a:p>
            <a:r>
              <a:rPr lang="en-GB"/>
              <a:t>Last day of term –16</a:t>
            </a:r>
            <a:r>
              <a:rPr lang="en-GB" baseline="30000"/>
              <a:t>th</a:t>
            </a:r>
            <a:r>
              <a:rPr lang="en-GB"/>
              <a:t>  December </a:t>
            </a:r>
          </a:p>
        </p:txBody>
      </p:sp>
    </p:spTree>
    <p:extLst>
      <p:ext uri="{BB962C8B-B14F-4D97-AF65-F5344CB8AC3E}">
        <p14:creationId xmlns:p14="http://schemas.microsoft.com/office/powerpoint/2010/main" val="1566474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A7F6-7E3F-4A9F-98D1-165CBE1127A2}"/>
              </a:ext>
            </a:extLst>
          </p:cNvPr>
          <p:cNvSpPr>
            <a:spLocks noGrp="1"/>
          </p:cNvSpPr>
          <p:nvPr>
            <p:ph type="title"/>
          </p:nvPr>
        </p:nvSpPr>
        <p:spPr>
          <a:xfrm>
            <a:off x="457200" y="-323428"/>
            <a:ext cx="8229600" cy="1600200"/>
          </a:xfrm>
        </p:spPr>
        <p:txBody>
          <a:bodyPr/>
          <a:lstStyle/>
          <a:p>
            <a:r>
              <a:rPr lang="en-GB" b="1">
                <a:solidFill>
                  <a:srgbClr val="A50021"/>
                </a:solidFill>
              </a:rPr>
              <a:t>Homework </a:t>
            </a:r>
          </a:p>
        </p:txBody>
      </p:sp>
      <p:sp>
        <p:nvSpPr>
          <p:cNvPr id="3" name="Content Placeholder 2">
            <a:extLst>
              <a:ext uri="{FF2B5EF4-FFF2-40B4-BE49-F238E27FC236}">
                <a16:creationId xmlns:a16="http://schemas.microsoft.com/office/drawing/2014/main" id="{3F4C2361-EE08-49F2-8A2C-1AA3968E3E5E}"/>
              </a:ext>
            </a:extLst>
          </p:cNvPr>
          <p:cNvSpPr>
            <a:spLocks noGrp="1"/>
          </p:cNvSpPr>
          <p:nvPr>
            <p:ph idx="1"/>
          </p:nvPr>
        </p:nvSpPr>
        <p:spPr>
          <a:xfrm>
            <a:off x="457200" y="1600200"/>
            <a:ext cx="8229600" cy="4781128"/>
          </a:xfrm>
        </p:spPr>
        <p:txBody>
          <a:bodyPr>
            <a:normAutofit/>
          </a:bodyPr>
          <a:lstStyle/>
          <a:p>
            <a:r>
              <a:rPr lang="en-GB" sz="2100"/>
              <a:t>Daily reading – to be recorded in purple Reading Journals ‘I read to you’ – front of book</a:t>
            </a:r>
          </a:p>
          <a:p>
            <a:pPr marL="0" indent="0">
              <a:buNone/>
            </a:pPr>
            <a:r>
              <a:rPr lang="en-GB" sz="2100"/>
              <a:t>     ‘You read to me’ – back of book</a:t>
            </a:r>
          </a:p>
          <a:p>
            <a:r>
              <a:rPr lang="en-GB" sz="2100"/>
              <a:t>Spelling lists to go home after Autumn term</a:t>
            </a:r>
          </a:p>
          <a:p>
            <a:pPr marL="0" indent="0">
              <a:buNone/>
            </a:pPr>
            <a:r>
              <a:rPr lang="en-GB" sz="2100"/>
              <a:t>Homework Books</a:t>
            </a:r>
          </a:p>
          <a:p>
            <a:r>
              <a:rPr lang="en-GB" sz="2100"/>
              <a:t>Phonics </a:t>
            </a:r>
          </a:p>
          <a:p>
            <a:r>
              <a:rPr lang="en-GB" sz="2100"/>
              <a:t>Sentence work</a:t>
            </a:r>
          </a:p>
          <a:p>
            <a:r>
              <a:rPr lang="en-GB" sz="2100"/>
              <a:t>Maths</a:t>
            </a:r>
          </a:p>
          <a:p>
            <a:pPr marL="0" indent="0">
              <a:buNone/>
            </a:pPr>
            <a:endParaRPr lang="en-GB" sz="2100"/>
          </a:p>
          <a:p>
            <a:pPr marL="0" indent="0">
              <a:buNone/>
            </a:pPr>
            <a:r>
              <a:rPr lang="en-GB" sz="2100"/>
              <a:t>Sometimes:</a:t>
            </a:r>
          </a:p>
          <a:p>
            <a:r>
              <a:rPr lang="en-GB" sz="2100"/>
              <a:t>Talk/practical home work linked with Topic</a:t>
            </a:r>
          </a:p>
        </p:txBody>
      </p:sp>
    </p:spTree>
    <p:extLst>
      <p:ext uri="{BB962C8B-B14F-4D97-AF65-F5344CB8AC3E}">
        <p14:creationId xmlns:p14="http://schemas.microsoft.com/office/powerpoint/2010/main" val="218966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a:solidFill>
                  <a:srgbClr val="A50021"/>
                </a:solidFill>
                <a:latin typeface="+mj-lt"/>
              </a:rPr>
              <a:t>Thank you!</a:t>
            </a:r>
            <a:br>
              <a:rPr lang="en-GB" b="1">
                <a:solidFill>
                  <a:srgbClr val="A50021"/>
                </a:solidFill>
                <a:latin typeface="+mj-lt"/>
              </a:rPr>
            </a:br>
            <a:r>
              <a:rPr lang="en-GB" b="1">
                <a:solidFill>
                  <a:srgbClr val="A50021"/>
                </a:solidFill>
                <a:latin typeface="+mj-lt"/>
              </a:rPr>
              <a:t>Any questions?</a:t>
            </a:r>
          </a:p>
        </p:txBody>
      </p:sp>
      <p:sp>
        <p:nvSpPr>
          <p:cNvPr id="3" name="Subtitle 2"/>
          <p:cNvSpPr>
            <a:spLocks noGrp="1"/>
          </p:cNvSpPr>
          <p:nvPr>
            <p:ph type="subTitle" idx="1"/>
          </p:nvPr>
        </p:nvSpPr>
        <p:spPr/>
        <p:txBody>
          <a:bodyPr>
            <a:normAutofit lnSpcReduction="10000"/>
          </a:bodyPr>
          <a:lstStyle/>
          <a:p>
            <a:r>
              <a:rPr lang="en-GB" b="1">
                <a:solidFill>
                  <a:schemeClr val="tx1"/>
                </a:solidFill>
              </a:rPr>
              <a:t>September 2022</a:t>
            </a:r>
          </a:p>
          <a:p>
            <a:r>
              <a:rPr lang="en-GB">
                <a:solidFill>
                  <a:schemeClr val="tx1"/>
                </a:solidFill>
              </a:rPr>
              <a:t>‘</a:t>
            </a:r>
            <a:r>
              <a:rPr lang="en-GB" b="1">
                <a:solidFill>
                  <a:schemeClr val="tx1"/>
                </a:solidFill>
              </a:rPr>
              <a:t>Meet The Teacher: </a:t>
            </a:r>
            <a:r>
              <a:rPr lang="en-GB">
                <a:solidFill>
                  <a:schemeClr val="tx1"/>
                </a:solidFill>
              </a:rPr>
              <a:t>Information about learning and the curriculum.’ </a:t>
            </a:r>
          </a:p>
          <a:p>
            <a:endParaRPr lang="en-GB"/>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60648"/>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58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0"/>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58AE842B-7DA3-4F97-ADDF-4C7C891D7A91}"/>
              </a:ext>
            </a:extLst>
          </p:cNvPr>
          <p:cNvSpPr txBox="1">
            <a:spLocks/>
          </p:cNvSpPr>
          <p:nvPr/>
        </p:nvSpPr>
        <p:spPr>
          <a:xfrm>
            <a:off x="1279079" y="116632"/>
            <a:ext cx="7011361" cy="146511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375" b="1" dirty="0" err="1">
                <a:solidFill>
                  <a:srgbClr val="A50021"/>
                </a:solidFill>
              </a:rPr>
              <a:t>Newdigate</a:t>
            </a:r>
            <a:r>
              <a:rPr lang="en-US" sz="3375" b="1" dirty="0">
                <a:solidFill>
                  <a:srgbClr val="A50021"/>
                </a:solidFill>
              </a:rPr>
              <a:t> CofE Infant School</a:t>
            </a:r>
            <a:br>
              <a:rPr lang="en-US" sz="3375" b="1" dirty="0">
                <a:solidFill>
                  <a:srgbClr val="A50021"/>
                </a:solidFill>
              </a:rPr>
            </a:br>
            <a:r>
              <a:rPr lang="en-US" sz="3375" b="1" dirty="0">
                <a:solidFill>
                  <a:srgbClr val="A50021"/>
                </a:solidFill>
              </a:rPr>
              <a:t>2022 – 2023 Topics</a:t>
            </a:r>
            <a:endParaRPr lang="en-GB" sz="3375" b="1" dirty="0">
              <a:solidFill>
                <a:srgbClr val="A50021"/>
              </a:solidFill>
            </a:endParaRPr>
          </a:p>
        </p:txBody>
      </p:sp>
      <p:graphicFrame>
        <p:nvGraphicFramePr>
          <p:cNvPr id="5" name="Table 5">
            <a:extLst>
              <a:ext uri="{FF2B5EF4-FFF2-40B4-BE49-F238E27FC236}">
                <a16:creationId xmlns:a16="http://schemas.microsoft.com/office/drawing/2014/main" id="{BBEA57CD-0BD8-AB47-8C4F-2B2020D23B47}"/>
              </a:ext>
            </a:extLst>
          </p:cNvPr>
          <p:cNvGraphicFramePr>
            <a:graphicFrameLocks noGrp="1"/>
          </p:cNvGraphicFramePr>
          <p:nvPr>
            <p:extLst>
              <p:ext uri="{D42A27DB-BD31-4B8C-83A1-F6EECF244321}">
                <p14:modId xmlns:p14="http://schemas.microsoft.com/office/powerpoint/2010/main" val="1148782530"/>
              </p:ext>
            </p:extLst>
          </p:nvPr>
        </p:nvGraphicFramePr>
        <p:xfrm>
          <a:off x="971600" y="1916832"/>
          <a:ext cx="6264696" cy="4032447"/>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3653437032"/>
                    </a:ext>
                  </a:extLst>
                </a:gridCol>
                <a:gridCol w="3960440">
                  <a:extLst>
                    <a:ext uri="{9D8B030D-6E8A-4147-A177-3AD203B41FA5}">
                      <a16:colId xmlns:a16="http://schemas.microsoft.com/office/drawing/2014/main" val="3073397795"/>
                    </a:ext>
                  </a:extLst>
                </a:gridCol>
              </a:tblGrid>
              <a:tr h="1344149">
                <a:tc>
                  <a:txBody>
                    <a:bodyPr/>
                    <a:lstStyle/>
                    <a:p>
                      <a:pPr marL="0" indent="0" algn="l" defTabSz="914400" rtl="0" eaLnBrk="1" latinLnBrk="0" hangingPunct="1">
                        <a:lnSpc>
                          <a:spcPct val="80000"/>
                        </a:lnSpc>
                        <a:spcBef>
                          <a:spcPct val="20000"/>
                        </a:spcBef>
                        <a:buFont typeface="Arial" pitchFamily="34" charset="0"/>
                        <a:buNone/>
                      </a:pPr>
                      <a:r>
                        <a:rPr lang="en-US" sz="2400" b="1" kern="1200">
                          <a:solidFill>
                            <a:schemeClr val="tx1">
                              <a:tint val="75000"/>
                            </a:schemeClr>
                          </a:solidFill>
                          <a:latin typeface="+mj-lt"/>
                          <a:ea typeface="+mn-ea"/>
                          <a:cs typeface="+mn-cs"/>
                        </a:rPr>
                        <a:t>Autumn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927597"/>
                  </a:ext>
                </a:extLst>
              </a:tr>
              <a:tr h="1344149">
                <a:tc>
                  <a:txBody>
                    <a:bodyPr/>
                    <a:lstStyle/>
                    <a:p>
                      <a:pPr marL="0" indent="0" algn="l" defTabSz="914400" rtl="0" eaLnBrk="1" latinLnBrk="0" hangingPunct="1">
                        <a:lnSpc>
                          <a:spcPct val="80000"/>
                        </a:lnSpc>
                        <a:spcBef>
                          <a:spcPct val="20000"/>
                        </a:spcBef>
                        <a:buFont typeface="Arial" pitchFamily="34" charset="0"/>
                        <a:buNone/>
                      </a:pPr>
                      <a:r>
                        <a:rPr lang="en-US" sz="2400" b="1" kern="1200">
                          <a:solidFill>
                            <a:schemeClr val="tx1">
                              <a:tint val="75000"/>
                            </a:schemeClr>
                          </a:solidFill>
                          <a:latin typeface="+mj-lt"/>
                          <a:ea typeface="+mn-ea"/>
                          <a:cs typeface="+mn-cs"/>
                        </a:rPr>
                        <a:t>Spring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978643"/>
                  </a:ext>
                </a:extLst>
              </a:tr>
              <a:tr h="1344149">
                <a:tc>
                  <a:txBody>
                    <a:bodyPr/>
                    <a:lstStyle/>
                    <a:p>
                      <a:pPr marL="0" indent="0" algn="l" defTabSz="914400" rtl="0" eaLnBrk="1" latinLnBrk="0" hangingPunct="1">
                        <a:lnSpc>
                          <a:spcPct val="80000"/>
                        </a:lnSpc>
                        <a:spcBef>
                          <a:spcPct val="20000"/>
                        </a:spcBef>
                        <a:buFont typeface="Arial" pitchFamily="34" charset="0"/>
                        <a:buNone/>
                      </a:pPr>
                      <a:r>
                        <a:rPr lang="en-US" sz="2400" b="1" kern="1200">
                          <a:solidFill>
                            <a:schemeClr val="tx1">
                              <a:tint val="75000"/>
                            </a:schemeClr>
                          </a:solidFill>
                          <a:latin typeface="+mj-lt"/>
                          <a:ea typeface="+mn-ea"/>
                          <a:cs typeface="+mn-cs"/>
                        </a:rPr>
                        <a:t>Summer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41212"/>
                  </a:ext>
                </a:extLst>
              </a:tr>
            </a:tbl>
          </a:graphicData>
        </a:graphic>
      </p:graphicFrame>
      <p:pic>
        <p:nvPicPr>
          <p:cNvPr id="7" name="Picture 6" descr="A picture containing text&#10;&#10;Description automatically generated">
            <a:extLst>
              <a:ext uri="{FF2B5EF4-FFF2-40B4-BE49-F238E27FC236}">
                <a16:creationId xmlns:a16="http://schemas.microsoft.com/office/drawing/2014/main" id="{AE5A420C-BFD7-98D6-ACDB-A83AE39A8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711" y="1916832"/>
            <a:ext cx="3888432" cy="4032447"/>
          </a:xfrm>
          <a:prstGeom prst="rect">
            <a:avLst/>
          </a:prstGeom>
        </p:spPr>
      </p:pic>
    </p:spTree>
    <p:extLst>
      <p:ext uri="{BB962C8B-B14F-4D97-AF65-F5344CB8AC3E}">
        <p14:creationId xmlns:p14="http://schemas.microsoft.com/office/powerpoint/2010/main" val="195994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2119530"/>
            <a:ext cx="7992888" cy="2893647"/>
          </a:xfrm>
        </p:spPr>
        <p:txBody>
          <a:bodyPr>
            <a:normAutofit fontScale="77500" lnSpcReduction="20000"/>
          </a:bodyPr>
          <a:lstStyle/>
          <a:p>
            <a:pPr algn="l"/>
            <a:r>
              <a:rPr lang="en-US" sz="3800" b="1" u="sng"/>
              <a:t>Why is there a new reading framework?</a:t>
            </a:r>
          </a:p>
          <a:p>
            <a:pPr algn="l"/>
            <a:endParaRPr lang="en-US" sz="3800" b="1" u="sng"/>
          </a:p>
          <a:p>
            <a:pPr algn="l"/>
            <a:r>
              <a:rPr lang="en-US" sz="2100" b="1"/>
              <a:t>“ Over the last 2 decades, there has been a deepening recognition of the fundamental importance of improving reading standards on a child’s future academic achievement, wellbeing and success in life” – Reading framework – 2021</a:t>
            </a:r>
          </a:p>
          <a:p>
            <a:pPr algn="l"/>
            <a:r>
              <a:rPr lang="en-US" sz="2100" b="1"/>
              <a:t>“If children are confident and proficient readers at an early age, they have better educational outcomes and life chances” – Reading framework 2021</a:t>
            </a:r>
          </a:p>
          <a:p>
            <a:pPr algn="l"/>
            <a:endParaRPr lang="en-US" b="1"/>
          </a:p>
          <a:p>
            <a:pPr algn="l"/>
            <a:r>
              <a:rPr lang="en-US" b="1"/>
              <a:t> </a:t>
            </a:r>
            <a:r>
              <a:rPr lang="en-US" b="1">
                <a:hlinkClick r:id="rId3"/>
              </a:rPr>
              <a:t>https://www.youtube.com/watch?v=LxU75zhNn0g</a:t>
            </a:r>
            <a:r>
              <a:rPr lang="en-US" b="1"/>
              <a:t> </a:t>
            </a:r>
          </a:p>
        </p:txBody>
      </p:sp>
      <p:sp>
        <p:nvSpPr>
          <p:cNvPr id="5" name="Title 4">
            <a:extLst>
              <a:ext uri="{FF2B5EF4-FFF2-40B4-BE49-F238E27FC236}">
                <a16:creationId xmlns:a16="http://schemas.microsoft.com/office/drawing/2014/main" id="{5B098650-E6AD-4DE7-A449-DA02EA5CC85B}"/>
              </a:ext>
            </a:extLst>
          </p:cNvPr>
          <p:cNvSpPr>
            <a:spLocks noGrp="1"/>
          </p:cNvSpPr>
          <p:nvPr>
            <p:ph type="ctrTitle"/>
          </p:nvPr>
        </p:nvSpPr>
        <p:spPr>
          <a:xfrm>
            <a:off x="685800" y="548680"/>
            <a:ext cx="7772400" cy="1235223"/>
          </a:xfrm>
        </p:spPr>
        <p:txBody>
          <a:bodyPr/>
          <a:lstStyle/>
          <a:p>
            <a:r>
              <a:rPr lang="en-GB" sz="5400" b="1">
                <a:solidFill>
                  <a:srgbClr val="A50021"/>
                </a:solidFill>
              </a:rPr>
              <a:t>Reading</a:t>
            </a:r>
          </a:p>
        </p:txBody>
      </p:sp>
    </p:spTree>
    <p:extLst>
      <p:ext uri="{BB962C8B-B14F-4D97-AF65-F5344CB8AC3E}">
        <p14:creationId xmlns:p14="http://schemas.microsoft.com/office/powerpoint/2010/main" val="425802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srgbClr val="A50021"/>
                </a:solidFill>
              </a:rPr>
              <a:t>Simple view of reading </a:t>
            </a:r>
            <a:endParaRPr lang="en-GB">
              <a:solidFill>
                <a:srgbClr val="A50021"/>
              </a:solidFill>
            </a:endParaRPr>
          </a:p>
        </p:txBody>
      </p:sp>
      <p:pic>
        <p:nvPicPr>
          <p:cNvPr id="4" name="Content Placeholder 3"/>
          <p:cNvPicPr>
            <a:picLocks noGrp="1" noChangeAspect="1"/>
          </p:cNvPicPr>
          <p:nvPr>
            <p:ph idx="1"/>
          </p:nvPr>
        </p:nvPicPr>
        <p:blipFill>
          <a:blip r:embed="rId3"/>
          <a:stretch>
            <a:fillRect/>
          </a:stretch>
        </p:blipFill>
        <p:spPr>
          <a:xfrm>
            <a:off x="1754170" y="2032383"/>
            <a:ext cx="4954069" cy="3286115"/>
          </a:xfrm>
          <a:prstGeom prst="rect">
            <a:avLst/>
          </a:prstGeom>
        </p:spPr>
      </p:pic>
    </p:spTree>
    <p:extLst>
      <p:ext uri="{BB962C8B-B14F-4D97-AF65-F5344CB8AC3E}">
        <p14:creationId xmlns:p14="http://schemas.microsoft.com/office/powerpoint/2010/main" val="75081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712033"/>
          </a:xfrm>
        </p:spPr>
        <p:txBody>
          <a:bodyPr/>
          <a:lstStyle/>
          <a:p>
            <a:r>
              <a:rPr lang="en-US" b="1">
                <a:solidFill>
                  <a:srgbClr val="A50021"/>
                </a:solidFill>
              </a:rPr>
              <a:t>Scarborough reading rope </a:t>
            </a:r>
            <a:endParaRPr lang="en-GB" b="1">
              <a:solidFill>
                <a:srgbClr val="A50021"/>
              </a:solidFill>
            </a:endParaRPr>
          </a:p>
        </p:txBody>
      </p:sp>
      <p:pic>
        <p:nvPicPr>
          <p:cNvPr id="4" name="Content Placeholder 3"/>
          <p:cNvPicPr>
            <a:picLocks noGrp="1" noChangeAspect="1"/>
          </p:cNvPicPr>
          <p:nvPr>
            <p:ph idx="1"/>
          </p:nvPr>
        </p:nvPicPr>
        <p:blipFill>
          <a:blip r:embed="rId3"/>
          <a:stretch>
            <a:fillRect/>
          </a:stretch>
        </p:blipFill>
        <p:spPr>
          <a:xfrm>
            <a:off x="1310146" y="2026483"/>
            <a:ext cx="6011883" cy="3650072"/>
          </a:xfrm>
          <a:prstGeom prst="rect">
            <a:avLst/>
          </a:prstGeom>
        </p:spPr>
      </p:pic>
    </p:spTree>
    <p:extLst>
      <p:ext uri="{BB962C8B-B14F-4D97-AF65-F5344CB8AC3E}">
        <p14:creationId xmlns:p14="http://schemas.microsoft.com/office/powerpoint/2010/main" val="191554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560840" cy="1440160"/>
          </a:xfrm>
        </p:spPr>
        <p:txBody>
          <a:bodyPr>
            <a:normAutofit/>
          </a:bodyPr>
          <a:lstStyle/>
          <a:p>
            <a:pPr>
              <a:lnSpc>
                <a:spcPct val="90000"/>
              </a:lnSpc>
            </a:pPr>
            <a:r>
              <a:rPr lang="en-US" sz="3600">
                <a:solidFill>
                  <a:srgbClr val="A50021"/>
                </a:solidFill>
              </a:rPr>
              <a:t>How can you help at home? </a:t>
            </a:r>
            <a:br>
              <a:rPr lang="en-US" sz="3600">
                <a:solidFill>
                  <a:srgbClr val="A50021"/>
                </a:solidFill>
              </a:rPr>
            </a:br>
            <a:r>
              <a:rPr lang="en-US" sz="3600" b="1" u="sng">
                <a:solidFill>
                  <a:srgbClr val="A50021"/>
                </a:solidFill>
              </a:rPr>
              <a:t>2</a:t>
            </a:r>
            <a:r>
              <a:rPr lang="en-US" sz="3600">
                <a:solidFill>
                  <a:srgbClr val="A50021"/>
                </a:solidFill>
              </a:rPr>
              <a:t> book formula</a:t>
            </a:r>
            <a:endParaRPr lang="en-GB" sz="3600">
              <a:solidFill>
                <a:srgbClr val="A50021"/>
              </a:solidFill>
            </a:endParaRPr>
          </a:p>
        </p:txBody>
      </p:sp>
      <p:sp>
        <p:nvSpPr>
          <p:cNvPr id="3" name="Content Placeholder 2"/>
          <p:cNvSpPr>
            <a:spLocks noGrp="1"/>
          </p:cNvSpPr>
          <p:nvPr>
            <p:ph idx="1"/>
          </p:nvPr>
        </p:nvSpPr>
        <p:spPr>
          <a:xfrm>
            <a:off x="486343" y="1988840"/>
            <a:ext cx="5164648" cy="4104455"/>
          </a:xfrm>
        </p:spPr>
        <p:txBody>
          <a:bodyPr>
            <a:normAutofit fontScale="77500" lnSpcReduction="20000"/>
          </a:bodyPr>
          <a:lstStyle/>
          <a:p>
            <a:pPr marL="0" indent="0">
              <a:lnSpc>
                <a:spcPct val="90000"/>
              </a:lnSpc>
              <a:buNone/>
            </a:pPr>
            <a:r>
              <a:rPr lang="en-US" sz="1800" b="1"/>
              <a:t>‘I read this book to you’       (child focuses on decoding)</a:t>
            </a:r>
          </a:p>
          <a:p>
            <a:pPr>
              <a:lnSpc>
                <a:spcPct val="90000"/>
              </a:lnSpc>
            </a:pPr>
            <a:r>
              <a:rPr lang="en-US" sz="1800" b="1"/>
              <a:t>Read, read and read!</a:t>
            </a:r>
          </a:p>
          <a:p>
            <a:pPr>
              <a:lnSpc>
                <a:spcPct val="90000"/>
              </a:lnSpc>
            </a:pPr>
            <a:r>
              <a:rPr lang="en-US" sz="1800"/>
              <a:t>Reading challenge </a:t>
            </a:r>
          </a:p>
          <a:p>
            <a:pPr>
              <a:lnSpc>
                <a:spcPct val="90000"/>
              </a:lnSpc>
            </a:pPr>
            <a:r>
              <a:rPr lang="en-US" sz="1800" b="1"/>
              <a:t>Focus on decoding </a:t>
            </a:r>
            <a:r>
              <a:rPr lang="en-US" sz="1800"/>
              <a:t>– the framework says a child </a:t>
            </a:r>
            <a:r>
              <a:rPr lang="en-US" sz="1800" b="1"/>
              <a:t>MUST</a:t>
            </a:r>
            <a:r>
              <a:rPr lang="en-US" sz="1800"/>
              <a:t> be fluent in a given book before they can change it –so read and re read as much as possible (your child may use the pictures as a clue to the word – this is okay, however, guide them back to skill of </a:t>
            </a:r>
            <a:r>
              <a:rPr lang="en-US" sz="1800" b="1" u="sng"/>
              <a:t>decoding</a:t>
            </a:r>
            <a:r>
              <a:rPr lang="en-US" sz="1800"/>
              <a:t> as a strategy for reading. As they become more advanced readers – there will be less pictures and they will need to use their phonic knowledge to feel secure about themselves as a ‘reader’ )</a:t>
            </a:r>
          </a:p>
          <a:p>
            <a:pPr>
              <a:lnSpc>
                <a:spcPct val="90000"/>
              </a:lnSpc>
            </a:pPr>
            <a:r>
              <a:rPr lang="en-US" sz="1800"/>
              <a:t>Please do write in the purple reading record –it helps us to see how your child is reading at home and we can respond as necessary. </a:t>
            </a:r>
          </a:p>
          <a:p>
            <a:pPr>
              <a:lnSpc>
                <a:spcPct val="90000"/>
              </a:lnSpc>
            </a:pPr>
            <a:r>
              <a:rPr lang="en-US" sz="1800"/>
              <a:t>Do come and talk to us if you have a question</a:t>
            </a:r>
          </a:p>
          <a:p>
            <a:pPr>
              <a:lnSpc>
                <a:spcPct val="90000"/>
              </a:lnSpc>
            </a:pPr>
            <a:endParaRPr lang="en-US" sz="1800" b="1"/>
          </a:p>
          <a:p>
            <a:pPr marL="0" indent="0">
              <a:lnSpc>
                <a:spcPct val="90000"/>
              </a:lnSpc>
              <a:buNone/>
            </a:pPr>
            <a:r>
              <a:rPr lang="en-US" sz="1800" b="1"/>
              <a:t>‘You read this book to me’     (adult reading to child – language and comprehension)</a:t>
            </a:r>
          </a:p>
          <a:p>
            <a:pPr marL="0" indent="0">
              <a:lnSpc>
                <a:spcPct val="90000"/>
              </a:lnSpc>
              <a:buNone/>
            </a:pPr>
            <a:r>
              <a:rPr lang="en-US" sz="1800" u="sng"/>
              <a:t>First read </a:t>
            </a:r>
            <a:r>
              <a:rPr lang="en-US" sz="1800"/>
              <a:t>- enjoy the story.</a:t>
            </a:r>
          </a:p>
          <a:p>
            <a:pPr marL="0" indent="0">
              <a:lnSpc>
                <a:spcPct val="90000"/>
              </a:lnSpc>
              <a:buNone/>
            </a:pPr>
            <a:r>
              <a:rPr lang="en-US" sz="1800" u="sng"/>
              <a:t>Later reads </a:t>
            </a:r>
            <a:r>
              <a:rPr lang="en-US" sz="1800"/>
              <a:t>-  the children can join in with key phrases, they can recall parts of the story, you can discuss the meanings of words and you will have modelled expression!</a:t>
            </a:r>
          </a:p>
          <a:p>
            <a:pPr marL="0" indent="0">
              <a:lnSpc>
                <a:spcPct val="90000"/>
              </a:lnSpc>
              <a:buNone/>
            </a:pPr>
            <a:endParaRPr lang="en-GB" sz="825"/>
          </a:p>
        </p:txBody>
      </p:sp>
      <p:pic>
        <p:nvPicPr>
          <p:cNvPr id="4" name="Picture 3">
            <a:extLst>
              <a:ext uri="{FF2B5EF4-FFF2-40B4-BE49-F238E27FC236}">
                <a16:creationId xmlns:a16="http://schemas.microsoft.com/office/drawing/2014/main" id="{6A35A158-555F-417D-85AD-6B634EB00C51}"/>
              </a:ext>
            </a:extLst>
          </p:cNvPr>
          <p:cNvPicPr>
            <a:picLocks noChangeAspect="1"/>
          </p:cNvPicPr>
          <p:nvPr/>
        </p:nvPicPr>
        <p:blipFill>
          <a:blip r:embed="rId3"/>
          <a:stretch>
            <a:fillRect/>
          </a:stretch>
        </p:blipFill>
        <p:spPr>
          <a:xfrm>
            <a:off x="5650991" y="3056705"/>
            <a:ext cx="3006666" cy="1826549"/>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53717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p:txBody>
          <a:bodyPr/>
          <a:lstStyle/>
          <a:p>
            <a:r>
              <a:rPr lang="en-GB" b="1">
                <a:solidFill>
                  <a:srgbClr val="A50021"/>
                </a:solidFill>
              </a:rPr>
              <a:t>Reading Objectives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p:txBody>
          <a:bodyPr>
            <a:normAutofit/>
          </a:bodyPr>
          <a:lstStyle/>
          <a:p>
            <a:pPr marL="0" indent="0">
              <a:buNone/>
            </a:pPr>
            <a:r>
              <a:rPr lang="en-US" sz="3200">
                <a:latin typeface="Century Gothic" panose="020B0502020202020204" pitchFamily="34" charset="0"/>
              </a:rPr>
              <a:t>Reading forms an essential part of our school day</a:t>
            </a:r>
          </a:p>
          <a:p>
            <a:r>
              <a:rPr lang="en-US" sz="3200">
                <a:latin typeface="Century Gothic" panose="020B0502020202020204" pitchFamily="34" charset="0"/>
              </a:rPr>
              <a:t>Individual reading </a:t>
            </a:r>
          </a:p>
          <a:p>
            <a:r>
              <a:rPr lang="en-US" sz="3200">
                <a:latin typeface="Century Gothic" panose="020B0502020202020204" pitchFamily="34" charset="0"/>
              </a:rPr>
              <a:t>Phonics </a:t>
            </a:r>
          </a:p>
          <a:p>
            <a:r>
              <a:rPr lang="en-US" sz="3200">
                <a:latin typeface="Century Gothic" panose="020B0502020202020204" pitchFamily="34" charset="0"/>
              </a:rPr>
              <a:t>Story time</a:t>
            </a:r>
          </a:p>
          <a:p>
            <a:r>
              <a:rPr lang="en-US" sz="3200">
                <a:latin typeface="Century Gothic" panose="020B0502020202020204" pitchFamily="34" charset="0"/>
              </a:rPr>
              <a:t>Small group reading </a:t>
            </a:r>
          </a:p>
          <a:p>
            <a:pPr marL="0" indent="0">
              <a:buNone/>
            </a:pPr>
            <a:endParaRPr lang="en-US" sz="3200">
              <a:latin typeface="Century Gothic" panose="020B0502020202020204" pitchFamily="34" charset="0"/>
            </a:endParaRPr>
          </a:p>
          <a:p>
            <a:pPr marL="0" indent="0">
              <a:buNone/>
            </a:pPr>
            <a:endParaRPr lang="en-GB" sz="3200"/>
          </a:p>
          <a:p>
            <a:endParaRPr lang="en-GB"/>
          </a:p>
        </p:txBody>
      </p:sp>
    </p:spTree>
    <p:extLst>
      <p:ext uri="{BB962C8B-B14F-4D97-AF65-F5344CB8AC3E}">
        <p14:creationId xmlns:p14="http://schemas.microsoft.com/office/powerpoint/2010/main" val="242135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p:txBody>
          <a:bodyPr/>
          <a:lstStyle/>
          <a:p>
            <a:r>
              <a:rPr lang="en-GB" b="1">
                <a:solidFill>
                  <a:srgbClr val="A50021"/>
                </a:solidFill>
              </a:rPr>
              <a:t>Reading Objectives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p:txBody>
          <a:bodyPr>
            <a:normAutofit/>
          </a:bodyPr>
          <a:lstStyle/>
          <a:p>
            <a:pPr marL="0" indent="0">
              <a:buNone/>
            </a:pPr>
            <a:r>
              <a:rPr lang="en-GB" sz="3200">
                <a:latin typeface="Century Gothic" panose="020B0502020202020204" pitchFamily="34" charset="0"/>
              </a:rPr>
              <a:t>During our whole class and small group reading we will be focusing on developing their: </a:t>
            </a:r>
          </a:p>
          <a:p>
            <a:r>
              <a:rPr lang="en-GB" sz="3200">
                <a:latin typeface="Century Gothic" panose="020B0502020202020204" pitchFamily="34" charset="0"/>
              </a:rPr>
              <a:t>Inference</a:t>
            </a:r>
          </a:p>
          <a:p>
            <a:r>
              <a:rPr lang="en-GB" sz="3200">
                <a:latin typeface="Century Gothic" panose="020B0502020202020204" pitchFamily="34" charset="0"/>
              </a:rPr>
              <a:t>Sequencing</a:t>
            </a:r>
          </a:p>
          <a:p>
            <a:r>
              <a:rPr lang="en-GB" sz="3200">
                <a:latin typeface="Century Gothic" panose="020B0502020202020204" pitchFamily="34" charset="0"/>
              </a:rPr>
              <a:t>Predicting</a:t>
            </a:r>
          </a:p>
          <a:p>
            <a:r>
              <a:rPr lang="en-GB" sz="3200">
                <a:latin typeface="Century Gothic" panose="020B0502020202020204" pitchFamily="34" charset="0"/>
              </a:rPr>
              <a:t>Vocabulary </a:t>
            </a:r>
          </a:p>
          <a:p>
            <a:r>
              <a:rPr lang="en-GB" sz="3200">
                <a:latin typeface="Century Gothic" panose="020B0502020202020204" pitchFamily="34" charset="0"/>
              </a:rPr>
              <a:t>Retrieving information</a:t>
            </a:r>
          </a:p>
          <a:p>
            <a:endParaRPr lang="en-GB"/>
          </a:p>
        </p:txBody>
      </p:sp>
    </p:spTree>
    <p:extLst>
      <p:ext uri="{BB962C8B-B14F-4D97-AF65-F5344CB8AC3E}">
        <p14:creationId xmlns:p14="http://schemas.microsoft.com/office/powerpoint/2010/main" val="21961809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13967</TotalTime>
  <Words>1938</Words>
  <Application>Microsoft Office PowerPoint</Application>
  <PresentationFormat>On-screen Show (4:3)</PresentationFormat>
  <Paragraphs>225</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Century Gothic</vt:lpstr>
      <vt:lpstr>Comic Sans MS</vt:lpstr>
      <vt:lpstr>Courier New</vt:lpstr>
      <vt:lpstr>Palatino Linotype</vt:lpstr>
      <vt:lpstr>Sassoon Infant Rg</vt:lpstr>
      <vt:lpstr>Times New Roman</vt:lpstr>
      <vt:lpstr>Twinkl</vt:lpstr>
      <vt:lpstr>Executive</vt:lpstr>
      <vt:lpstr>Newdigate  C of E Infant School </vt:lpstr>
      <vt:lpstr>The adults in our class are…</vt:lpstr>
      <vt:lpstr>PowerPoint Presentation</vt:lpstr>
      <vt:lpstr>Reading</vt:lpstr>
      <vt:lpstr>Simple view of reading </vt:lpstr>
      <vt:lpstr>Scarborough reading rope </vt:lpstr>
      <vt:lpstr>How can you help at home?  2 book formula</vt:lpstr>
      <vt:lpstr>Reading Objectives</vt:lpstr>
      <vt:lpstr>Reading Objectives</vt:lpstr>
      <vt:lpstr>PowerPoint Presentation</vt:lpstr>
      <vt:lpstr>Phonics</vt:lpstr>
      <vt:lpstr>Phonics</vt:lpstr>
      <vt:lpstr>Phonics</vt:lpstr>
      <vt:lpstr>National Phonics Check</vt:lpstr>
      <vt:lpstr>English Objectives</vt:lpstr>
      <vt:lpstr>Spelling</vt:lpstr>
      <vt:lpstr>Maths Objectives</vt:lpstr>
      <vt:lpstr>Math at Newdigate</vt:lpstr>
      <vt:lpstr>PowerPoint Presentation</vt:lpstr>
      <vt:lpstr>Math objectives</vt:lpstr>
      <vt:lpstr>PowerPoint Presentation</vt:lpstr>
      <vt:lpstr>Foundation Subjects</vt:lpstr>
      <vt:lpstr>Events</vt:lpstr>
      <vt:lpstr>Homework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Office</cp:lastModifiedBy>
  <cp:revision>141</cp:revision>
  <cp:lastPrinted>2021-10-06T16:02:21Z</cp:lastPrinted>
  <dcterms:created xsi:type="dcterms:W3CDTF">2015-05-26T11:42:21Z</dcterms:created>
  <dcterms:modified xsi:type="dcterms:W3CDTF">2022-10-12T09:48:11Z</dcterms:modified>
</cp:coreProperties>
</file>