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2"/>
  </p:notesMasterIdLst>
  <p:sldIdLst>
    <p:sldId id="264" r:id="rId2"/>
    <p:sldId id="256" r:id="rId3"/>
    <p:sldId id="270" r:id="rId4"/>
    <p:sldId id="258" r:id="rId5"/>
    <p:sldId id="257" r:id="rId6"/>
    <p:sldId id="259" r:id="rId7"/>
    <p:sldId id="261" r:id="rId8"/>
    <p:sldId id="262" r:id="rId9"/>
    <p:sldId id="260" r:id="rId10"/>
    <p:sldId id="263"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559" autoAdjust="0"/>
  </p:normalViewPr>
  <p:slideViewPr>
    <p:cSldViewPr snapToGrid="0">
      <p:cViewPr varScale="1">
        <p:scale>
          <a:sx n="77" d="100"/>
          <a:sy n="77"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1810B1C-806A-4181-B143-C1D7F9A993F3}" type="datetimeFigureOut">
              <a:rPr lang="en-GB" smtClean="0"/>
              <a:t>21/09/2022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08762B8-E7E2-4B65-9A44-DFD452DA1FAF}" type="slidenum">
              <a:rPr lang="en-GB" smtClean="0"/>
              <a:t>‹#›</a:t>
            </a:fld>
            <a:endParaRPr lang="en-GB"/>
          </a:p>
        </p:txBody>
      </p:sp>
    </p:spTree>
    <p:extLst>
      <p:ext uri="{BB962C8B-B14F-4D97-AF65-F5344CB8AC3E}">
        <p14:creationId xmlns:p14="http://schemas.microsoft.com/office/powerpoint/2010/main" val="30640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a:t>
            </a:r>
            <a:r>
              <a:rPr lang="en-GB" baseline="0" dirty="0"/>
              <a:t> -  Why is reading so important?     Learn to read/read to learn    If </a:t>
            </a:r>
            <a:r>
              <a:rPr lang="en-GB" baseline="0" dirty="0" err="1"/>
              <a:t>chn</a:t>
            </a:r>
            <a:r>
              <a:rPr lang="en-GB" baseline="0" dirty="0"/>
              <a:t> can read by the age of 6 – they are much more likely to have future academic success.</a:t>
            </a:r>
          </a:p>
          <a:p>
            <a:r>
              <a:rPr lang="en-GB" b="1" u="sng" baseline="0" dirty="0"/>
              <a:t>Play video </a:t>
            </a:r>
            <a:r>
              <a:rPr lang="en-GB" baseline="0" dirty="0"/>
              <a:t>from </a:t>
            </a:r>
            <a:r>
              <a:rPr lang="en-GB" b="1" baseline="0" dirty="0"/>
              <a:t>8.24 – 10.52</a:t>
            </a:r>
            <a:endParaRPr lang="en-GB" b="1" dirty="0"/>
          </a:p>
        </p:txBody>
      </p:sp>
      <p:sp>
        <p:nvSpPr>
          <p:cNvPr id="4" name="Slide Number Placeholder 3"/>
          <p:cNvSpPr>
            <a:spLocks noGrp="1"/>
          </p:cNvSpPr>
          <p:nvPr>
            <p:ph type="sldNum" sz="quarter" idx="10"/>
          </p:nvPr>
        </p:nvSpPr>
        <p:spPr/>
        <p:txBody>
          <a:bodyPr/>
          <a:lstStyle/>
          <a:p>
            <a:fld id="{608762B8-E7E2-4B65-9A44-DFD452DA1FAF}" type="slidenum">
              <a:rPr lang="en-GB" smtClean="0"/>
              <a:t>2</a:t>
            </a:fld>
            <a:endParaRPr lang="en-GB"/>
          </a:p>
        </p:txBody>
      </p:sp>
    </p:spTree>
    <p:extLst>
      <p:ext uri="{BB962C8B-B14F-4D97-AF65-F5344CB8AC3E}">
        <p14:creationId xmlns:p14="http://schemas.microsoft.com/office/powerpoint/2010/main" val="421097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608762B8-E7E2-4B65-9A44-DFD452DA1FAF}" type="slidenum">
              <a:rPr lang="en-GB" smtClean="0"/>
              <a:t>3</a:t>
            </a:fld>
            <a:endParaRPr lang="en-GB"/>
          </a:p>
        </p:txBody>
      </p:sp>
    </p:spTree>
    <p:extLst>
      <p:ext uri="{BB962C8B-B14F-4D97-AF65-F5344CB8AC3E}">
        <p14:creationId xmlns:p14="http://schemas.microsoft.com/office/powerpoint/2010/main" val="262226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simple view of reading is a scientific theory that a student's ability to understand written words depends on </a:t>
            </a:r>
            <a:r>
              <a:rPr lang="en-GB" sz="1200" b="1" i="0" u="sng" kern="1200" dirty="0">
                <a:solidFill>
                  <a:schemeClr val="tx1"/>
                </a:solidFill>
                <a:effectLst/>
                <a:latin typeface="+mn-lt"/>
                <a:ea typeface="+mn-ea"/>
                <a:cs typeface="+mn-cs"/>
              </a:rPr>
              <a:t>how well they sound out the words</a:t>
            </a:r>
            <a:r>
              <a:rPr lang="en-GB" sz="1200" b="0" i="0" kern="1200" dirty="0">
                <a:solidFill>
                  <a:schemeClr val="tx1"/>
                </a:solidFill>
                <a:effectLst/>
                <a:latin typeface="+mn-lt"/>
                <a:ea typeface="+mn-ea"/>
                <a:cs typeface="+mn-cs"/>
              </a:rPr>
              <a:t> and </a:t>
            </a:r>
            <a:r>
              <a:rPr lang="en-GB" sz="1200" b="1" i="0" u="sng" kern="1200" dirty="0">
                <a:solidFill>
                  <a:schemeClr val="tx1"/>
                </a:solidFill>
                <a:effectLst/>
                <a:latin typeface="+mn-lt"/>
                <a:ea typeface="+mn-ea"/>
                <a:cs typeface="+mn-cs"/>
              </a:rPr>
              <a:t>understand the meaning of those words</a:t>
            </a:r>
            <a:r>
              <a:rPr lang="en-GB" sz="1200" b="0" i="0" kern="1200" dirty="0">
                <a:solidFill>
                  <a:schemeClr val="tx1"/>
                </a:solidFill>
                <a:effectLst/>
                <a:latin typeface="+mn-lt"/>
                <a:ea typeface="+mn-ea"/>
                <a:cs typeface="+mn-cs"/>
              </a:rPr>
              <a:t>. </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a:t>
            </a:r>
            <a:r>
              <a:rPr lang="en-GB" sz="1200" b="0" i="0" u="none" strike="noStrike" kern="1200" baseline="0" dirty="0">
                <a:solidFill>
                  <a:schemeClr val="tx1"/>
                </a:solidFill>
                <a:effectLst/>
                <a:latin typeface="+mn-lt"/>
                <a:ea typeface="+mn-ea"/>
                <a:cs typeface="+mn-cs"/>
              </a:rPr>
              <a:t> aim is for </a:t>
            </a:r>
            <a:r>
              <a:rPr lang="en-GB" sz="1200" b="1" i="0" u="sng" strike="noStrike" kern="1200" baseline="0" dirty="0">
                <a:solidFill>
                  <a:schemeClr val="tx1"/>
                </a:solidFill>
                <a:effectLst/>
                <a:latin typeface="+mn-lt"/>
                <a:ea typeface="+mn-ea"/>
                <a:cs typeface="+mn-cs"/>
              </a:rPr>
              <a:t>all</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chn</a:t>
            </a:r>
            <a:r>
              <a:rPr lang="en-GB" sz="1200" b="0" i="0" u="none" strike="noStrike" kern="1200" baseline="0" dirty="0">
                <a:solidFill>
                  <a:schemeClr val="tx1"/>
                </a:solidFill>
                <a:effectLst/>
                <a:latin typeface="+mn-lt"/>
                <a:ea typeface="+mn-ea"/>
                <a:cs typeface="+mn-cs"/>
              </a:rPr>
              <a:t> to be in the top right quadrant.</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4</a:t>
            </a:fld>
            <a:endParaRPr lang="en-GB"/>
          </a:p>
        </p:txBody>
      </p:sp>
    </p:spTree>
    <p:extLst>
      <p:ext uri="{BB962C8B-B14F-4D97-AF65-F5344CB8AC3E}">
        <p14:creationId xmlns:p14="http://schemas.microsoft.com/office/powerpoint/2010/main" val="198109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Scarborough's Rope captures the complexity of learning to read. </a:t>
            </a:r>
          </a:p>
          <a:p>
            <a:r>
              <a:rPr lang="en-GB" sz="1200" b="0" i="0" kern="1200" dirty="0">
                <a:solidFill>
                  <a:schemeClr val="tx1"/>
                </a:solidFill>
                <a:effectLst/>
                <a:latin typeface="+mn-lt"/>
                <a:ea typeface="+mn-ea"/>
                <a:cs typeface="+mn-cs"/>
              </a:rPr>
              <a:t>Scarborough's Reading Rope is </a:t>
            </a:r>
            <a:r>
              <a:rPr lang="en-GB" sz="1200" b="1" i="0" kern="1200" dirty="0">
                <a:solidFill>
                  <a:schemeClr val="tx1"/>
                </a:solidFill>
                <a:effectLst/>
                <a:latin typeface="+mn-lt"/>
                <a:ea typeface="+mn-ea"/>
                <a:cs typeface="+mn-cs"/>
              </a:rPr>
              <a:t>made up of </a:t>
            </a:r>
            <a:r>
              <a:rPr lang="en-GB" sz="1200" b="1" i="0" u="sng" kern="1200" dirty="0">
                <a:solidFill>
                  <a:schemeClr val="tx1"/>
                </a:solidFill>
                <a:effectLst/>
                <a:latin typeface="+mn-lt"/>
                <a:ea typeface="+mn-ea"/>
                <a:cs typeface="+mn-cs"/>
              </a:rPr>
              <a:t>lower</a:t>
            </a:r>
            <a:r>
              <a:rPr lang="en-GB" sz="1200" b="1" i="0" kern="1200" dirty="0">
                <a:solidFill>
                  <a:schemeClr val="tx1"/>
                </a:solidFill>
                <a:effectLst/>
                <a:latin typeface="+mn-lt"/>
                <a:ea typeface="+mn-ea"/>
                <a:cs typeface="+mn-cs"/>
              </a:rPr>
              <a:t> and </a:t>
            </a:r>
            <a:r>
              <a:rPr lang="en-GB" sz="1200" b="1" i="0" u="sng" kern="1200" dirty="0">
                <a:solidFill>
                  <a:schemeClr val="tx1"/>
                </a:solidFill>
                <a:effectLst/>
                <a:latin typeface="+mn-lt"/>
                <a:ea typeface="+mn-ea"/>
                <a:cs typeface="+mn-cs"/>
              </a:rPr>
              <a:t>upper</a:t>
            </a:r>
            <a:r>
              <a:rPr lang="en-GB" sz="1200" b="1" i="0" kern="1200" dirty="0">
                <a:solidFill>
                  <a:schemeClr val="tx1"/>
                </a:solidFill>
                <a:effectLst/>
                <a:latin typeface="+mn-lt"/>
                <a:ea typeface="+mn-ea"/>
                <a:cs typeface="+mn-cs"/>
              </a:rPr>
              <a:t> strands</a:t>
            </a: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When all of these component parts intertwine   -  it </a:t>
            </a:r>
            <a:r>
              <a:rPr lang="en-GB" sz="1200" b="1" i="0" u="sng" kern="1200" dirty="0">
                <a:solidFill>
                  <a:schemeClr val="tx1"/>
                </a:solidFill>
                <a:effectLst/>
                <a:latin typeface="+mn-lt"/>
                <a:ea typeface="+mn-ea"/>
                <a:cs typeface="+mn-cs"/>
              </a:rPr>
              <a:t>results in skilled reading </a:t>
            </a:r>
            <a:r>
              <a:rPr lang="en-GB" sz="1200" b="0" i="0" kern="1200" dirty="0">
                <a:solidFill>
                  <a:schemeClr val="tx1"/>
                </a:solidFill>
                <a:effectLst/>
                <a:latin typeface="+mn-lt"/>
                <a:ea typeface="+mn-ea"/>
                <a:cs typeface="+mn-cs"/>
              </a:rPr>
              <a:t>with </a:t>
            </a:r>
            <a:r>
              <a:rPr lang="en-GB" sz="1200" b="1" i="0" u="sng" kern="1200" dirty="0">
                <a:solidFill>
                  <a:schemeClr val="tx1"/>
                </a:solidFill>
                <a:effectLst/>
                <a:latin typeface="+mn-lt"/>
                <a:ea typeface="+mn-ea"/>
                <a:cs typeface="+mn-cs"/>
              </a:rPr>
              <a:t>accuracy, fluency, and strong comprehension</a:t>
            </a:r>
            <a:r>
              <a:rPr lang="en-GB" sz="1200" b="0" i="0" kern="1200" dirty="0">
                <a:solidFill>
                  <a:schemeClr val="tx1"/>
                </a:solidFill>
                <a:effectLst/>
                <a:latin typeface="+mn-lt"/>
                <a:ea typeface="+mn-ea"/>
                <a:cs typeface="+mn-cs"/>
              </a:rPr>
              <a:t>. </a:t>
            </a:r>
          </a:p>
          <a:p>
            <a:endParaRPr lang="en-GB" dirty="0"/>
          </a:p>
          <a:p>
            <a:r>
              <a:rPr lang="en-GB" b="1" u="sng" dirty="0"/>
              <a:t>From</a:t>
            </a:r>
            <a:r>
              <a:rPr lang="en-GB" b="1" u="sng" baseline="0" dirty="0"/>
              <a:t> Reading Framework</a:t>
            </a:r>
          </a:p>
          <a:p>
            <a:r>
              <a:rPr lang="en-GB" baseline="0" dirty="0"/>
              <a:t>“When children start learning to read, the number of words they can decode accurately is too limited to broaden their vocabulary. </a:t>
            </a:r>
          </a:p>
          <a:p>
            <a:r>
              <a:rPr lang="en-GB" baseline="0" dirty="0"/>
              <a:t>Their understanding of language should therefore be developed through their listening  and speaking while they are taught to decode.”</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5</a:t>
            </a:fld>
            <a:endParaRPr lang="en-GB"/>
          </a:p>
        </p:txBody>
      </p:sp>
    </p:spTree>
    <p:extLst>
      <p:ext uri="{BB962C8B-B14F-4D97-AF65-F5344CB8AC3E}">
        <p14:creationId xmlns:p14="http://schemas.microsoft.com/office/powerpoint/2010/main" val="227449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Daily phonics</a:t>
            </a:r>
            <a:r>
              <a:rPr lang="en-US" b="1" u="sng" baseline="0" dirty="0"/>
              <a:t> sessions</a:t>
            </a:r>
            <a:r>
              <a:rPr lang="en-US" baseline="0" dirty="0"/>
              <a:t>: </a:t>
            </a:r>
            <a:r>
              <a:rPr lang="en-US" dirty="0"/>
              <a:t>We use a government validated </a:t>
            </a:r>
            <a:r>
              <a:rPr lang="en-US" dirty="0" err="1"/>
              <a:t>programme</a:t>
            </a:r>
            <a:r>
              <a:rPr lang="en-US" dirty="0"/>
              <a:t> called ‘Read, Write, </a:t>
            </a:r>
            <a:r>
              <a:rPr lang="en-US" dirty="0" err="1"/>
              <a:t>Inc</a:t>
            </a:r>
            <a:r>
              <a:rPr lang="en-US" dirty="0"/>
              <a:t>’. This covers the alphabetic code. This will support your child with decoding when reading. We will be teaching them to use their phonics and identify ‘sounds’ when reading. </a:t>
            </a:r>
          </a:p>
          <a:p>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6</a:t>
            </a:fld>
            <a:endParaRPr lang="en-GB"/>
          </a:p>
        </p:txBody>
      </p:sp>
    </p:spTree>
    <p:extLst>
      <p:ext uri="{BB962C8B-B14F-4D97-AF65-F5344CB8AC3E}">
        <p14:creationId xmlns:p14="http://schemas.microsoft.com/office/powerpoint/2010/main" val="250872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may focus on</a:t>
            </a:r>
            <a:r>
              <a:rPr lang="en-GB" baseline="0" dirty="0"/>
              <a:t> a particular comprehension skill per day or possibly more than one. We use the dogs so that the children know explicitly what skill is being used. This will support their own reading comprehension skills and will help with comprehension papers as they progress to junior school and beyond. </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7</a:t>
            </a:fld>
            <a:endParaRPr lang="en-GB"/>
          </a:p>
        </p:txBody>
      </p:sp>
    </p:spTree>
    <p:extLst>
      <p:ext uri="{BB962C8B-B14F-4D97-AF65-F5344CB8AC3E}">
        <p14:creationId xmlns:p14="http://schemas.microsoft.com/office/powerpoint/2010/main" val="240601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Book and biscuits </a:t>
            </a:r>
            <a:r>
              <a:rPr lang="en-GB" b="0" u="none" dirty="0"/>
              <a:t>– Mixed</a:t>
            </a:r>
            <a:r>
              <a:rPr lang="en-GB" b="0" u="none" baseline="0" dirty="0"/>
              <a:t> year groups so older </a:t>
            </a:r>
            <a:r>
              <a:rPr lang="en-GB" b="0" u="none" baseline="0" dirty="0" err="1"/>
              <a:t>chn</a:t>
            </a:r>
            <a:r>
              <a:rPr lang="en-GB" b="0" u="none" baseline="0" dirty="0"/>
              <a:t> can support younger ones and embed their own comprehension skills through ‘talk’.</a:t>
            </a:r>
            <a:endParaRPr lang="en-GB" b="1" u="sng" dirty="0"/>
          </a:p>
          <a:p>
            <a:r>
              <a:rPr lang="en-GB" b="1" u="sng" dirty="0"/>
              <a:t>Re reading </a:t>
            </a:r>
            <a:r>
              <a:rPr lang="en-GB" dirty="0"/>
              <a:t>texts is key to strong comprehension skills and retaining</a:t>
            </a:r>
            <a:r>
              <a:rPr lang="en-GB" baseline="0" dirty="0"/>
              <a:t> a high level of vocabulary. </a:t>
            </a:r>
          </a:p>
          <a:p>
            <a:endParaRPr lang="en-GB" baseline="0" dirty="0"/>
          </a:p>
          <a:p>
            <a:r>
              <a:rPr lang="en-GB" baseline="0" dirty="0"/>
              <a:t>We cover books that enhance what we read across the curriculum and incorporate a range of genres. </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8</a:t>
            </a:fld>
            <a:endParaRPr lang="en-GB"/>
          </a:p>
        </p:txBody>
      </p:sp>
    </p:spTree>
    <p:extLst>
      <p:ext uri="{BB962C8B-B14F-4D97-AF65-F5344CB8AC3E}">
        <p14:creationId xmlns:p14="http://schemas.microsoft.com/office/powerpoint/2010/main" val="51171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190602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466EF-D8AD-4D61-ABA9-3ECBB9CD4488}"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25932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256130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631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58860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55093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155132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4006835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155181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66272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392517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466EF-D8AD-4D61-ABA9-3ECBB9CD4488}"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161738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466EF-D8AD-4D61-ABA9-3ECBB9CD4488}" type="datetimeFigureOut">
              <a:rPr lang="en-GB" smtClean="0"/>
              <a:t>21/09/2022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313085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161594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89531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44466EF-D8AD-4D61-ABA9-3ECBB9CD4488}" type="datetimeFigureOut">
              <a:rPr lang="en-GB" smtClean="0"/>
              <a:t>21/09/2022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145484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466EF-D8AD-4D61-ABA9-3ECBB9CD4488}"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9A564-1334-4C81-AC9C-3A1ECB50426E}" type="slidenum">
              <a:rPr lang="en-GB" smtClean="0"/>
              <a:t>‹#›</a:t>
            </a:fld>
            <a:endParaRPr lang="en-GB"/>
          </a:p>
        </p:txBody>
      </p:sp>
    </p:spTree>
    <p:extLst>
      <p:ext uri="{BB962C8B-B14F-4D97-AF65-F5344CB8AC3E}">
        <p14:creationId xmlns:p14="http://schemas.microsoft.com/office/powerpoint/2010/main" val="221260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4466EF-D8AD-4D61-ABA9-3ECBB9CD4488}" type="datetimeFigureOut">
              <a:rPr lang="en-GB" smtClean="0"/>
              <a:t>21/09/2022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09A564-1334-4C81-AC9C-3A1ECB50426E}" type="slidenum">
              <a:rPr lang="en-GB" smtClean="0"/>
              <a:t>‹#›</a:t>
            </a:fld>
            <a:endParaRPr lang="en-GB"/>
          </a:p>
        </p:txBody>
      </p:sp>
    </p:spTree>
    <p:extLst>
      <p:ext uri="{BB962C8B-B14F-4D97-AF65-F5344CB8AC3E}">
        <p14:creationId xmlns:p14="http://schemas.microsoft.com/office/powerpoint/2010/main" val="3112224844"/>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xU75zhNn0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xQUapA-2w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i5O4yvZSOs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E89B-87A7-4309-9032-E5670A10875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9C7A1F8-1F83-448C-8159-5436F16BD668}"/>
              </a:ext>
            </a:extLst>
          </p:cNvPr>
          <p:cNvSpPr>
            <a:spLocks noGrp="1"/>
          </p:cNvSpPr>
          <p:nvPr>
            <p:ph type="subTitle" idx="1"/>
          </p:nvPr>
        </p:nvSpPr>
        <p:spPr/>
        <p:txBody>
          <a:bodyPr/>
          <a:lstStyle/>
          <a:p>
            <a:endParaRPr lang="en-GB"/>
          </a:p>
        </p:txBody>
      </p:sp>
      <p:pic>
        <p:nvPicPr>
          <p:cNvPr id="1026" name="Picture 2" descr="Barack Obama Quote: “Reading is the gateway skill that makes all other  learning possible.”">
            <a:extLst>
              <a:ext uri="{FF2B5EF4-FFF2-40B4-BE49-F238E27FC236}">
                <a16:creationId xmlns:a16="http://schemas.microsoft.com/office/drawing/2014/main" id="{0563B870-9DBA-47BB-85BD-17A4C0BBB2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3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609599"/>
            <a:ext cx="8596668" cy="2881745"/>
          </a:xfrm>
        </p:spPr>
        <p:txBody>
          <a:bodyPr>
            <a:normAutofit/>
          </a:bodyPr>
          <a:lstStyle/>
          <a:p>
            <a:pPr algn="ctr"/>
            <a:r>
              <a:rPr lang="en-GB" sz="4800" dirty="0"/>
              <a:t>Thank you for joining us</a:t>
            </a:r>
            <a:br>
              <a:rPr lang="en-GB" sz="4800" dirty="0"/>
            </a:br>
            <a:r>
              <a:rPr lang="en-GB" sz="4800" dirty="0"/>
              <a:t>Any questions? </a:t>
            </a:r>
          </a:p>
        </p:txBody>
      </p:sp>
      <p:sp>
        <p:nvSpPr>
          <p:cNvPr id="3" name="AutoShape 2" descr="Raz-Plus Resources to Support Scarborough&amp;#39;s Reading Rope | Learning 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178142" y="2435088"/>
            <a:ext cx="5835715" cy="3543112"/>
          </a:xfrm>
          <a:prstGeom prst="rect">
            <a:avLst/>
          </a:prstGeom>
        </p:spPr>
      </p:pic>
    </p:spTree>
    <p:extLst>
      <p:ext uri="{BB962C8B-B14F-4D97-AF65-F5344CB8AC3E}">
        <p14:creationId xmlns:p14="http://schemas.microsoft.com/office/powerpoint/2010/main" val="7220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74320"/>
            <a:ext cx="9348481" cy="1953491"/>
          </a:xfrm>
        </p:spPr>
        <p:txBody>
          <a:bodyPr>
            <a:noAutofit/>
          </a:bodyPr>
          <a:lstStyle/>
          <a:p>
            <a:pPr algn="ctr"/>
            <a:r>
              <a:rPr lang="en-US" sz="4500" dirty="0" err="1">
                <a:solidFill>
                  <a:schemeClr val="tx1"/>
                </a:solidFill>
              </a:rPr>
              <a:t>Newdigate</a:t>
            </a:r>
            <a:r>
              <a:rPr lang="en-US" sz="4500" dirty="0">
                <a:solidFill>
                  <a:schemeClr val="tx1"/>
                </a:solidFill>
              </a:rPr>
              <a:t> </a:t>
            </a:r>
            <a:r>
              <a:rPr lang="en-US" sz="4500" dirty="0" err="1">
                <a:solidFill>
                  <a:schemeClr val="tx1"/>
                </a:solidFill>
              </a:rPr>
              <a:t>CofE</a:t>
            </a:r>
            <a:r>
              <a:rPr lang="en-US" sz="4500" dirty="0">
                <a:solidFill>
                  <a:schemeClr val="tx1"/>
                </a:solidFill>
              </a:rPr>
              <a:t> Infant School</a:t>
            </a:r>
            <a:br>
              <a:rPr lang="en-US" sz="4500" dirty="0">
                <a:solidFill>
                  <a:schemeClr val="tx1"/>
                </a:solidFill>
              </a:rPr>
            </a:br>
            <a:r>
              <a:rPr lang="en-US" sz="4500" dirty="0">
                <a:solidFill>
                  <a:schemeClr val="tx1"/>
                </a:solidFill>
              </a:rPr>
              <a:t>Reading framework</a:t>
            </a:r>
            <a:endParaRPr lang="en-GB" sz="4500" dirty="0">
              <a:solidFill>
                <a:schemeClr val="tx1"/>
              </a:solidFill>
            </a:endParaRPr>
          </a:p>
        </p:txBody>
      </p:sp>
      <p:sp>
        <p:nvSpPr>
          <p:cNvPr id="3" name="Subtitle 2"/>
          <p:cNvSpPr>
            <a:spLocks noGrp="1"/>
          </p:cNvSpPr>
          <p:nvPr>
            <p:ph type="subTitle" idx="1"/>
          </p:nvPr>
        </p:nvSpPr>
        <p:spPr>
          <a:xfrm>
            <a:off x="679938" y="2227811"/>
            <a:ext cx="9348482" cy="3858196"/>
          </a:xfrm>
        </p:spPr>
        <p:txBody>
          <a:bodyPr>
            <a:normAutofit lnSpcReduction="10000"/>
          </a:bodyPr>
          <a:lstStyle/>
          <a:p>
            <a:pPr algn="l"/>
            <a:r>
              <a:rPr lang="en-US" b="1" u="sng" dirty="0"/>
              <a:t>Why is there a new reading framework?</a:t>
            </a:r>
          </a:p>
          <a:p>
            <a:pPr algn="l"/>
            <a:endParaRPr lang="en-US" b="1" u="sng" dirty="0"/>
          </a:p>
          <a:p>
            <a:pPr algn="l"/>
            <a:r>
              <a:rPr lang="en-US" sz="2000" b="1" dirty="0"/>
              <a:t>“ Over the last 2 decades, there has been a deepening recognition of the fundamental importance of improving reading standards on a child’s future academic achievement, wellbeing and success in life” – Reading framework – 2021</a:t>
            </a:r>
          </a:p>
          <a:p>
            <a:pPr algn="l"/>
            <a:r>
              <a:rPr lang="en-US" sz="2000" b="1" dirty="0"/>
              <a:t>“If children are confident and proficient readers at an early age, they have better educational outcomes and life chances” – Reading framework 2021</a:t>
            </a:r>
          </a:p>
          <a:p>
            <a:pPr algn="l"/>
            <a:endParaRPr lang="en-US" b="1" dirty="0"/>
          </a:p>
          <a:p>
            <a:pPr algn="l"/>
            <a:r>
              <a:rPr lang="en-US" b="1" dirty="0"/>
              <a:t> </a:t>
            </a:r>
            <a:r>
              <a:rPr lang="en-US" b="1" dirty="0">
                <a:hlinkClick r:id="rId3"/>
              </a:rPr>
              <a:t>https://www.youtube.com/watch?v=LxU75zhNn0g</a:t>
            </a:r>
            <a:r>
              <a:rPr lang="en-US" b="1" dirty="0"/>
              <a:t> </a:t>
            </a:r>
          </a:p>
        </p:txBody>
      </p:sp>
    </p:spTree>
    <p:extLst>
      <p:ext uri="{BB962C8B-B14F-4D97-AF65-F5344CB8AC3E}">
        <p14:creationId xmlns:p14="http://schemas.microsoft.com/office/powerpoint/2010/main" val="425802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74320"/>
            <a:ext cx="9348481" cy="1953491"/>
          </a:xfrm>
        </p:spPr>
        <p:txBody>
          <a:bodyPr>
            <a:noAutofit/>
          </a:bodyPr>
          <a:lstStyle/>
          <a:p>
            <a:pPr algn="ctr"/>
            <a:r>
              <a:rPr lang="en-US" sz="4500" dirty="0" err="1">
                <a:solidFill>
                  <a:schemeClr val="tx1"/>
                </a:solidFill>
              </a:rPr>
              <a:t>Newdigate</a:t>
            </a:r>
            <a:r>
              <a:rPr lang="en-US" sz="4500" dirty="0">
                <a:solidFill>
                  <a:schemeClr val="tx1"/>
                </a:solidFill>
              </a:rPr>
              <a:t> </a:t>
            </a:r>
            <a:r>
              <a:rPr lang="en-US" sz="4500" dirty="0" err="1">
                <a:solidFill>
                  <a:schemeClr val="tx1"/>
                </a:solidFill>
              </a:rPr>
              <a:t>CofE</a:t>
            </a:r>
            <a:r>
              <a:rPr lang="en-US" sz="4500" dirty="0">
                <a:solidFill>
                  <a:schemeClr val="tx1"/>
                </a:solidFill>
              </a:rPr>
              <a:t> Infant School</a:t>
            </a:r>
            <a:br>
              <a:rPr lang="en-US" sz="4500" dirty="0">
                <a:solidFill>
                  <a:schemeClr val="tx1"/>
                </a:solidFill>
              </a:rPr>
            </a:br>
            <a:r>
              <a:rPr lang="en-US" sz="4500" dirty="0">
                <a:solidFill>
                  <a:schemeClr val="tx1"/>
                </a:solidFill>
              </a:rPr>
              <a:t>Reading framework</a:t>
            </a:r>
            <a:endParaRPr lang="en-GB" sz="4500" dirty="0">
              <a:solidFill>
                <a:schemeClr val="tx1"/>
              </a:solidFill>
            </a:endParaRPr>
          </a:p>
        </p:txBody>
      </p:sp>
      <p:sp>
        <p:nvSpPr>
          <p:cNvPr id="3" name="Subtitle 2"/>
          <p:cNvSpPr>
            <a:spLocks noGrp="1"/>
          </p:cNvSpPr>
          <p:nvPr>
            <p:ph type="subTitle" idx="1"/>
          </p:nvPr>
        </p:nvSpPr>
        <p:spPr>
          <a:xfrm>
            <a:off x="679938" y="2227811"/>
            <a:ext cx="9348482" cy="3858196"/>
          </a:xfrm>
        </p:spPr>
        <p:txBody>
          <a:bodyPr>
            <a:normAutofit/>
          </a:bodyPr>
          <a:lstStyle/>
          <a:p>
            <a:r>
              <a:rPr lang="en-GB" dirty="0"/>
              <a:t>Here’s how many words children would have heard by the time they were 5 years old: </a:t>
            </a:r>
          </a:p>
          <a:p>
            <a:r>
              <a:rPr lang="en-GB" dirty="0"/>
              <a:t>Never read to, 4,662 words; </a:t>
            </a:r>
          </a:p>
          <a:p>
            <a:r>
              <a:rPr lang="en-GB" dirty="0"/>
              <a:t>1–2 times per week, 63,570 words; </a:t>
            </a:r>
          </a:p>
          <a:p>
            <a:r>
              <a:rPr lang="en-GB" dirty="0"/>
              <a:t>3–5 times per week, 169,520 words; </a:t>
            </a:r>
          </a:p>
          <a:p>
            <a:r>
              <a:rPr lang="en-GB" dirty="0"/>
              <a:t>daily, 296,660 words; </a:t>
            </a:r>
          </a:p>
          <a:p>
            <a:r>
              <a:rPr lang="en-GB" dirty="0"/>
              <a:t>and five books a day, 1,483,300 words.</a:t>
            </a:r>
            <a:endParaRPr lang="en-US" b="1" dirty="0"/>
          </a:p>
        </p:txBody>
      </p:sp>
    </p:spTree>
    <p:extLst>
      <p:ext uri="{BB962C8B-B14F-4D97-AF65-F5344CB8AC3E}">
        <p14:creationId xmlns:p14="http://schemas.microsoft.com/office/powerpoint/2010/main" val="373773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Simple view of reading </a:t>
            </a:r>
            <a:endParaRPr lang="en-GB" dirty="0"/>
          </a:p>
        </p:txBody>
      </p:sp>
      <p:pic>
        <p:nvPicPr>
          <p:cNvPr id="4" name="Content Placeholder 3"/>
          <p:cNvPicPr>
            <a:picLocks noGrp="1" noChangeAspect="1"/>
          </p:cNvPicPr>
          <p:nvPr>
            <p:ph idx="1"/>
          </p:nvPr>
        </p:nvPicPr>
        <p:blipFill>
          <a:blip r:embed="rId3"/>
          <a:stretch>
            <a:fillRect/>
          </a:stretch>
        </p:blipFill>
        <p:spPr>
          <a:xfrm>
            <a:off x="2338893" y="1566843"/>
            <a:ext cx="6605425" cy="4381487"/>
          </a:xfrm>
          <a:prstGeom prst="rect">
            <a:avLst/>
          </a:prstGeom>
        </p:spPr>
      </p:pic>
    </p:spTree>
    <p:extLst>
      <p:ext uri="{BB962C8B-B14F-4D97-AF65-F5344CB8AC3E}">
        <p14:creationId xmlns:p14="http://schemas.microsoft.com/office/powerpoint/2010/main" val="75081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9377"/>
          </a:xfrm>
        </p:spPr>
        <p:txBody>
          <a:bodyPr/>
          <a:lstStyle/>
          <a:p>
            <a:r>
              <a:rPr lang="en-US" dirty="0"/>
              <a:t>Scarborough reading rope </a:t>
            </a:r>
            <a:endParaRPr lang="en-GB" dirty="0"/>
          </a:p>
        </p:txBody>
      </p:sp>
      <p:pic>
        <p:nvPicPr>
          <p:cNvPr id="4" name="Content Placeholder 3"/>
          <p:cNvPicPr>
            <a:picLocks noGrp="1" noChangeAspect="1"/>
          </p:cNvPicPr>
          <p:nvPr>
            <p:ph idx="1"/>
          </p:nvPr>
        </p:nvPicPr>
        <p:blipFill>
          <a:blip r:embed="rId3"/>
          <a:stretch>
            <a:fillRect/>
          </a:stretch>
        </p:blipFill>
        <p:spPr>
          <a:xfrm>
            <a:off x="1746861" y="1558977"/>
            <a:ext cx="8015844" cy="4866763"/>
          </a:xfrm>
          <a:prstGeom prst="rect">
            <a:avLst/>
          </a:prstGeom>
        </p:spPr>
      </p:pic>
    </p:spTree>
    <p:extLst>
      <p:ext uri="{BB962C8B-B14F-4D97-AF65-F5344CB8AC3E}">
        <p14:creationId xmlns:p14="http://schemas.microsoft.com/office/powerpoint/2010/main" val="191554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4629"/>
            <a:ext cx="8596668" cy="1320800"/>
          </a:xfrm>
        </p:spPr>
        <p:txBody>
          <a:bodyPr/>
          <a:lstStyle/>
          <a:p>
            <a:pPr algn="ctr"/>
            <a:r>
              <a:rPr lang="en-US" dirty="0"/>
              <a:t>How do we implement this at </a:t>
            </a:r>
            <a:br>
              <a:rPr lang="en-US" dirty="0"/>
            </a:br>
            <a:r>
              <a:rPr lang="en-US" dirty="0" err="1"/>
              <a:t>Newdigate</a:t>
            </a:r>
            <a:r>
              <a:rPr lang="en-US" dirty="0"/>
              <a:t> Infant School?</a:t>
            </a:r>
            <a:endParaRPr lang="en-GB" dirty="0"/>
          </a:p>
        </p:txBody>
      </p:sp>
      <p:sp>
        <p:nvSpPr>
          <p:cNvPr id="3" name="Content Placeholder 2"/>
          <p:cNvSpPr>
            <a:spLocks noGrp="1"/>
          </p:cNvSpPr>
          <p:nvPr>
            <p:ph idx="1"/>
          </p:nvPr>
        </p:nvSpPr>
        <p:spPr>
          <a:xfrm>
            <a:off x="677334" y="1885429"/>
            <a:ext cx="8596668" cy="4646000"/>
          </a:xfrm>
        </p:spPr>
        <p:txBody>
          <a:bodyPr>
            <a:normAutofit fontScale="85000" lnSpcReduction="20000"/>
          </a:bodyPr>
          <a:lstStyle/>
          <a:p>
            <a:r>
              <a:rPr lang="en-US" sz="2200" dirty="0"/>
              <a:t>This year we have an ‘intention’ behind our timetable, with reading taking high priority.</a:t>
            </a:r>
          </a:p>
          <a:p>
            <a:pPr marL="0" indent="0">
              <a:buNone/>
            </a:pPr>
            <a:r>
              <a:rPr lang="en-US" b="1" u="sng" dirty="0"/>
              <a:t>Decoding</a:t>
            </a:r>
          </a:p>
          <a:p>
            <a:r>
              <a:rPr lang="en-US" dirty="0"/>
              <a:t>Your child will take part in daily phonics sessions until they secure all set 3 sounds. </a:t>
            </a:r>
          </a:p>
          <a:p>
            <a:r>
              <a:rPr lang="en-US" dirty="0">
                <a:hlinkClick r:id="rId3"/>
              </a:rPr>
              <a:t>https://www.youtube.com/watch?v=QxQUapA-2w4</a:t>
            </a:r>
            <a:r>
              <a:rPr lang="en-US" dirty="0"/>
              <a:t> (a guide to the correct pronunciation of the sounds in the alphabetic code (phonemes) </a:t>
            </a:r>
          </a:p>
          <a:p>
            <a:r>
              <a:rPr lang="en-US" dirty="0">
                <a:hlinkClick r:id="rId4"/>
              </a:rPr>
              <a:t>https://www.youtube.com/watch?v=i5O4yvZSOsc</a:t>
            </a:r>
            <a:r>
              <a:rPr lang="en-US" dirty="0"/>
              <a:t> (for you to watch at home – Ruth </a:t>
            </a:r>
            <a:r>
              <a:rPr lang="en-US" dirty="0" err="1"/>
              <a:t>Miskin</a:t>
            </a:r>
            <a:r>
              <a:rPr lang="en-US" dirty="0"/>
              <a:t> created the RWI phonics </a:t>
            </a:r>
            <a:r>
              <a:rPr lang="en-US" dirty="0" err="1"/>
              <a:t>programme</a:t>
            </a:r>
            <a:r>
              <a:rPr lang="en-US" dirty="0"/>
              <a:t> and explains how it works with the sounds (phonemes), the importance of fluent reading and using phonics as the predominant strategy for reading) </a:t>
            </a:r>
          </a:p>
          <a:p>
            <a:r>
              <a:rPr lang="en-US" dirty="0"/>
              <a:t>Your child will be heard by an adult every week. This will either be individual, or as a group read. This will depend on the child’s ability. They will receive growing green and tickled pink comments</a:t>
            </a:r>
          </a:p>
          <a:p>
            <a:r>
              <a:rPr lang="en-US" dirty="0"/>
              <a:t>The sessions will focus on </a:t>
            </a:r>
            <a:r>
              <a:rPr lang="en-US" b="1" u="sng" dirty="0"/>
              <a:t>decoding</a:t>
            </a:r>
            <a:r>
              <a:rPr lang="en-US" dirty="0"/>
              <a:t> and securing the alphabetic code and as your child progresses, they will be able to engage in fluent reading. This will then lead to incorporating the comprehension skills in these sessions. </a:t>
            </a:r>
          </a:p>
          <a:p>
            <a:endParaRPr lang="en-US" dirty="0"/>
          </a:p>
          <a:p>
            <a:pPr marL="0" indent="0">
              <a:buNone/>
            </a:pPr>
            <a:endParaRPr lang="en-US" dirty="0"/>
          </a:p>
        </p:txBody>
      </p:sp>
    </p:spTree>
    <p:extLst>
      <p:ext uri="{BB962C8B-B14F-4D97-AF65-F5344CB8AC3E}">
        <p14:creationId xmlns:p14="http://schemas.microsoft.com/office/powerpoint/2010/main" val="30857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implement this at </a:t>
            </a:r>
            <a:r>
              <a:rPr lang="en-US" dirty="0" err="1"/>
              <a:t>Newdigate</a:t>
            </a:r>
            <a:r>
              <a:rPr lang="en-US" dirty="0"/>
              <a:t>?</a:t>
            </a:r>
            <a:endParaRPr lang="en-GB" dirty="0"/>
          </a:p>
        </p:txBody>
      </p:sp>
      <p:sp>
        <p:nvSpPr>
          <p:cNvPr id="3" name="Content Placeholder 2"/>
          <p:cNvSpPr>
            <a:spLocks noGrp="1"/>
          </p:cNvSpPr>
          <p:nvPr>
            <p:ph idx="1"/>
          </p:nvPr>
        </p:nvSpPr>
        <p:spPr/>
        <p:txBody>
          <a:bodyPr>
            <a:normAutofit/>
          </a:bodyPr>
          <a:lstStyle/>
          <a:p>
            <a:pPr marL="0" indent="0">
              <a:buNone/>
            </a:pPr>
            <a:r>
              <a:rPr lang="en-US" b="1" u="sng" dirty="0"/>
              <a:t>Comprehension in Year 2</a:t>
            </a:r>
          </a:p>
          <a:p>
            <a:r>
              <a:rPr lang="en-US" dirty="0"/>
              <a:t>In our guided reading lessons we focus on a text together.</a:t>
            </a:r>
          </a:p>
          <a:p>
            <a:r>
              <a:rPr lang="en-US" dirty="0"/>
              <a:t>We use “Reading dogs” to support comprehension  </a:t>
            </a:r>
          </a:p>
          <a:p>
            <a:r>
              <a:rPr lang="en-US" dirty="0"/>
              <a:t>These can be developed in the ‘You Read to Me’ books by you! </a:t>
            </a:r>
          </a:p>
          <a:p>
            <a:endParaRPr lang="en-GB" dirty="0"/>
          </a:p>
        </p:txBody>
      </p:sp>
      <p:pic>
        <p:nvPicPr>
          <p:cNvPr id="5" name="Picture 4"/>
          <p:cNvPicPr>
            <a:picLocks noChangeAspect="1"/>
          </p:cNvPicPr>
          <p:nvPr/>
        </p:nvPicPr>
        <p:blipFill>
          <a:blip r:embed="rId3"/>
          <a:stretch>
            <a:fillRect/>
          </a:stretch>
        </p:blipFill>
        <p:spPr>
          <a:xfrm>
            <a:off x="1265051" y="3827719"/>
            <a:ext cx="7659237" cy="2828695"/>
          </a:xfrm>
          <a:prstGeom prst="rect">
            <a:avLst/>
          </a:prstGeom>
        </p:spPr>
      </p:pic>
    </p:spTree>
    <p:extLst>
      <p:ext uri="{BB962C8B-B14F-4D97-AF65-F5344CB8AC3E}">
        <p14:creationId xmlns:p14="http://schemas.microsoft.com/office/powerpoint/2010/main" val="372052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we implement this at </a:t>
            </a:r>
            <a:br>
              <a:rPr lang="en-US" dirty="0"/>
            </a:br>
            <a:r>
              <a:rPr lang="en-US" dirty="0" err="1"/>
              <a:t>Newdigate</a:t>
            </a:r>
            <a:r>
              <a:rPr lang="en-US" dirty="0"/>
              <a:t>?</a:t>
            </a:r>
            <a:endParaRPr lang="en-GB" dirty="0"/>
          </a:p>
        </p:txBody>
      </p:sp>
      <p:sp>
        <p:nvSpPr>
          <p:cNvPr id="3" name="Content Placeholder 2"/>
          <p:cNvSpPr>
            <a:spLocks noGrp="1"/>
          </p:cNvSpPr>
          <p:nvPr>
            <p:ph idx="1"/>
          </p:nvPr>
        </p:nvSpPr>
        <p:spPr>
          <a:xfrm>
            <a:off x="677334" y="2011681"/>
            <a:ext cx="8596668" cy="4029682"/>
          </a:xfrm>
        </p:spPr>
        <p:txBody>
          <a:bodyPr>
            <a:normAutofit fontScale="85000" lnSpcReduction="10000"/>
          </a:bodyPr>
          <a:lstStyle/>
          <a:p>
            <a:pPr marL="0" indent="0">
              <a:buNone/>
            </a:pPr>
            <a:r>
              <a:rPr lang="en-US" b="1" u="sng" dirty="0"/>
              <a:t>Comprehension </a:t>
            </a:r>
          </a:p>
          <a:p>
            <a:pPr marL="0" indent="0">
              <a:buNone/>
            </a:pPr>
            <a:endParaRPr lang="en-US" b="1" u="sng" dirty="0"/>
          </a:p>
          <a:p>
            <a:r>
              <a:rPr lang="en-US" dirty="0"/>
              <a:t>We have an “end of day” story, where we look at 1 story over the week, asking appropriate questions about the story as necessary. In the Autumn term this is mainly orally, it progresses throughout the year.  </a:t>
            </a:r>
          </a:p>
          <a:p>
            <a:r>
              <a:rPr lang="en-US" dirty="0"/>
              <a:t>Spring term,: we start guided reading lessons. If children still haven’t secured their phonetic sounds they will maintain working on this and developing the skills in an adult led group separately </a:t>
            </a:r>
          </a:p>
          <a:p>
            <a:r>
              <a:rPr lang="en-US" dirty="0"/>
              <a:t>High level vocabulary </a:t>
            </a:r>
          </a:p>
          <a:p>
            <a:r>
              <a:rPr lang="en-US" dirty="0"/>
              <a:t>Links to curriculum/topic work/English lessons</a:t>
            </a:r>
          </a:p>
          <a:p>
            <a:r>
              <a:rPr lang="en-US" dirty="0"/>
              <a:t>Year 1 and 2 have carefully chosen texts (poetry, diversity </a:t>
            </a:r>
            <a:r>
              <a:rPr lang="en-US" dirty="0" err="1"/>
              <a:t>etc</a:t>
            </a:r>
            <a:r>
              <a:rPr lang="en-US" dirty="0"/>
              <a:t>) whereas Year R are building upon their love of books but we will be including poetry, non fiction etc.</a:t>
            </a:r>
          </a:p>
          <a:p>
            <a:pPr marL="0" indent="0">
              <a:buNone/>
            </a:pPr>
            <a:endParaRPr lang="en-GB" dirty="0"/>
          </a:p>
        </p:txBody>
      </p:sp>
    </p:spTree>
    <p:extLst>
      <p:ext uri="{BB962C8B-B14F-4D97-AF65-F5344CB8AC3E}">
        <p14:creationId xmlns:p14="http://schemas.microsoft.com/office/powerpoint/2010/main" val="242503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10711496" cy="1223983"/>
          </a:xfrm>
        </p:spPr>
        <p:txBody>
          <a:bodyPr>
            <a:normAutofit/>
          </a:bodyPr>
          <a:lstStyle/>
          <a:p>
            <a:pPr>
              <a:lnSpc>
                <a:spcPct val="90000"/>
              </a:lnSpc>
            </a:pPr>
            <a:r>
              <a:rPr lang="en-US" sz="3900" dirty="0"/>
              <a:t>How can you help at home? </a:t>
            </a:r>
            <a:br>
              <a:rPr lang="en-US" sz="3900" dirty="0"/>
            </a:br>
            <a:r>
              <a:rPr lang="en-US" sz="3900" b="1" u="sng" dirty="0"/>
              <a:t>2</a:t>
            </a:r>
            <a:r>
              <a:rPr lang="en-US" sz="3900" dirty="0"/>
              <a:t> book formula</a:t>
            </a:r>
            <a:endParaRPr lang="en-GB" sz="3900" dirty="0"/>
          </a:p>
        </p:txBody>
      </p:sp>
      <p:sp>
        <p:nvSpPr>
          <p:cNvPr id="3" name="Content Placeholder 2"/>
          <p:cNvSpPr>
            <a:spLocks noGrp="1"/>
          </p:cNvSpPr>
          <p:nvPr>
            <p:ph idx="1"/>
          </p:nvPr>
        </p:nvSpPr>
        <p:spPr>
          <a:xfrm>
            <a:off x="1093304" y="1729410"/>
            <a:ext cx="5975401" cy="4919868"/>
          </a:xfrm>
        </p:spPr>
        <p:txBody>
          <a:bodyPr>
            <a:normAutofit fontScale="25000" lnSpcReduction="20000"/>
          </a:bodyPr>
          <a:lstStyle/>
          <a:p>
            <a:pPr marL="0" indent="0">
              <a:lnSpc>
                <a:spcPct val="90000"/>
              </a:lnSpc>
              <a:buNone/>
            </a:pPr>
            <a:r>
              <a:rPr lang="en-US" sz="5600" b="1" dirty="0"/>
              <a:t>I read this book to you’       (child focuses on decoding)</a:t>
            </a:r>
          </a:p>
          <a:p>
            <a:pPr>
              <a:lnSpc>
                <a:spcPct val="90000"/>
              </a:lnSpc>
            </a:pPr>
            <a:r>
              <a:rPr lang="en-US" sz="5600" b="1" dirty="0"/>
              <a:t>Read, read and read!</a:t>
            </a:r>
          </a:p>
          <a:p>
            <a:pPr>
              <a:lnSpc>
                <a:spcPct val="90000"/>
              </a:lnSpc>
            </a:pPr>
            <a:r>
              <a:rPr lang="en-US" sz="5600" dirty="0"/>
              <a:t>Reading challenge – 30 reads = a raffle ticket</a:t>
            </a:r>
          </a:p>
          <a:p>
            <a:pPr>
              <a:lnSpc>
                <a:spcPct val="90000"/>
              </a:lnSpc>
            </a:pPr>
            <a:r>
              <a:rPr lang="en-US" sz="5600" b="1" dirty="0"/>
              <a:t>“I read to </a:t>
            </a:r>
            <a:r>
              <a:rPr lang="en-US" sz="5600" b="1" dirty="0" err="1"/>
              <a:t>you”Focus</a:t>
            </a:r>
            <a:r>
              <a:rPr lang="en-US" sz="5600" b="1" dirty="0"/>
              <a:t> on decoding </a:t>
            </a:r>
            <a:r>
              <a:rPr lang="en-US" sz="5600" dirty="0"/>
              <a:t>– </a:t>
            </a:r>
          </a:p>
          <a:p>
            <a:pPr>
              <a:lnSpc>
                <a:spcPct val="90000"/>
              </a:lnSpc>
            </a:pPr>
            <a:r>
              <a:rPr lang="en-US" sz="5600" dirty="0"/>
              <a:t>the framework says a child </a:t>
            </a:r>
            <a:r>
              <a:rPr lang="en-US" sz="5600" b="1" dirty="0"/>
              <a:t>MUST</a:t>
            </a:r>
            <a:r>
              <a:rPr lang="en-US" sz="5600" dirty="0"/>
              <a:t> be fluent in a given book before they can change it –so read and re read as much as possible (your child may use the pictures as a clue to the word – this is okay, however, guide them back to skill of </a:t>
            </a:r>
            <a:r>
              <a:rPr lang="en-US" sz="5600" b="1" u="sng" dirty="0"/>
              <a:t>decoding</a:t>
            </a:r>
            <a:r>
              <a:rPr lang="en-US" sz="5600" dirty="0"/>
              <a:t> as a strategy for reading. As they become more advanced readers – there will be less pictures and they will need to use their phonic knowledge to feel secure about themselves as a ‘reader’ )</a:t>
            </a:r>
          </a:p>
          <a:p>
            <a:pPr>
              <a:lnSpc>
                <a:spcPct val="90000"/>
              </a:lnSpc>
            </a:pPr>
            <a:r>
              <a:rPr lang="en-US" sz="5600" dirty="0"/>
              <a:t>Please do write in the purple reading record –it helps us to see how your child is reading at home and we can respond as necessary. </a:t>
            </a:r>
          </a:p>
          <a:p>
            <a:pPr>
              <a:lnSpc>
                <a:spcPct val="90000"/>
              </a:lnSpc>
            </a:pPr>
            <a:r>
              <a:rPr lang="en-US" sz="5600" dirty="0"/>
              <a:t>Do come and talk to us if you have a question</a:t>
            </a:r>
          </a:p>
          <a:p>
            <a:pPr>
              <a:lnSpc>
                <a:spcPct val="90000"/>
              </a:lnSpc>
            </a:pPr>
            <a:endParaRPr lang="en-US" sz="5600" b="1" dirty="0"/>
          </a:p>
          <a:p>
            <a:pPr marL="0" indent="0">
              <a:lnSpc>
                <a:spcPct val="90000"/>
              </a:lnSpc>
              <a:buNone/>
            </a:pPr>
            <a:r>
              <a:rPr lang="en-US" sz="5600" b="1" dirty="0"/>
              <a:t>‘You read this book to me’     (adult reading to child – language and comprehension)</a:t>
            </a:r>
          </a:p>
          <a:p>
            <a:pPr marL="0" indent="0">
              <a:lnSpc>
                <a:spcPct val="90000"/>
              </a:lnSpc>
              <a:buNone/>
            </a:pPr>
            <a:r>
              <a:rPr lang="en-US" sz="5600" u="sng" dirty="0"/>
              <a:t>First read </a:t>
            </a:r>
            <a:r>
              <a:rPr lang="en-US" sz="5600" dirty="0"/>
              <a:t>- enjoy the story.</a:t>
            </a:r>
          </a:p>
          <a:p>
            <a:pPr marL="0" indent="0">
              <a:lnSpc>
                <a:spcPct val="90000"/>
              </a:lnSpc>
              <a:buNone/>
            </a:pPr>
            <a:r>
              <a:rPr lang="en-US" sz="5600" u="sng" dirty="0"/>
              <a:t>Later reads </a:t>
            </a:r>
            <a:r>
              <a:rPr lang="en-US" sz="5600" dirty="0"/>
              <a:t>-  the children can join in with key phrases, they can recall parts of the story, you can discuss the meanings of words and you will have modelled expression! You can ask questions on the bookmark! </a:t>
            </a:r>
          </a:p>
          <a:p>
            <a:pPr marL="0" indent="0">
              <a:lnSpc>
                <a:spcPct val="90000"/>
              </a:lnSpc>
              <a:buNone/>
            </a:pPr>
            <a:endParaRPr lang="en-GB" sz="1100" dirty="0"/>
          </a:p>
          <a:p>
            <a:pPr marL="0" indent="0">
              <a:lnSpc>
                <a:spcPct val="90000"/>
              </a:lnSpc>
              <a:buNone/>
            </a:pPr>
            <a:endParaRPr lang="en-GB" sz="1100" dirty="0"/>
          </a:p>
          <a:p>
            <a:pPr marL="0" indent="0">
              <a:lnSpc>
                <a:spcPct val="90000"/>
              </a:lnSpc>
              <a:buNone/>
            </a:pPr>
            <a:endParaRPr lang="en-GB" sz="1100" dirty="0"/>
          </a:p>
        </p:txBody>
      </p:sp>
      <p:pic>
        <p:nvPicPr>
          <p:cNvPr id="4" name="Picture 3">
            <a:extLst>
              <a:ext uri="{FF2B5EF4-FFF2-40B4-BE49-F238E27FC236}">
                <a16:creationId xmlns:a16="http://schemas.microsoft.com/office/drawing/2014/main" id="{6A35A158-555F-417D-85AD-6B634EB00C51}"/>
              </a:ext>
            </a:extLst>
          </p:cNvPr>
          <p:cNvPicPr>
            <a:picLocks noChangeAspect="1"/>
          </p:cNvPicPr>
          <p:nvPr/>
        </p:nvPicPr>
        <p:blipFill>
          <a:blip r:embed="rId3"/>
          <a:stretch>
            <a:fillRect/>
          </a:stretch>
        </p:blipFill>
        <p:spPr>
          <a:xfrm>
            <a:off x="7534655" y="2932606"/>
            <a:ext cx="4008888" cy="243539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37179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13299</TotalTime>
  <Words>1169</Words>
  <Application>Microsoft Office PowerPoint</Application>
  <PresentationFormat>Widescreen</PresentationFormat>
  <Paragraphs>75</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PowerPoint Presentation</vt:lpstr>
      <vt:lpstr>Newdigate CofE Infant School Reading framework</vt:lpstr>
      <vt:lpstr>Newdigate CofE Infant School Reading framework</vt:lpstr>
      <vt:lpstr>Simple view of reading </vt:lpstr>
      <vt:lpstr>Scarborough reading rope </vt:lpstr>
      <vt:lpstr>How do we implement this at  Newdigate Infant School?</vt:lpstr>
      <vt:lpstr>How do we implement this at Newdigate?</vt:lpstr>
      <vt:lpstr>How do we implement this at  Newdigate?</vt:lpstr>
      <vt:lpstr>How can you help at home?  2 book formula</vt:lpstr>
      <vt:lpstr>Thank you for joining us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framework</dc:title>
  <dc:creator>Rowan Dickinson</dc:creator>
  <cp:lastModifiedBy>Nicky Cleather</cp:lastModifiedBy>
  <cp:revision>27</cp:revision>
  <cp:lastPrinted>2021-09-16T14:56:38Z</cp:lastPrinted>
  <dcterms:created xsi:type="dcterms:W3CDTF">2021-09-16T14:56:27Z</dcterms:created>
  <dcterms:modified xsi:type="dcterms:W3CDTF">2022-09-21T14:43:28Z</dcterms:modified>
</cp:coreProperties>
</file>