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57" r:id="rId4"/>
    <p:sldId id="268" r:id="rId5"/>
    <p:sldId id="258" r:id="rId6"/>
    <p:sldId id="265" r:id="rId7"/>
    <p:sldId id="260" r:id="rId8"/>
    <p:sldId id="261" r:id="rId9"/>
    <p:sldId id="263" r:id="rId10"/>
    <p:sldId id="269" r:id="rId11"/>
    <p:sldId id="267" r:id="rId12"/>
    <p:sldId id="277" r:id="rId13"/>
    <p:sldId id="264" r:id="rId14"/>
    <p:sldId id="270" r:id="rId15"/>
    <p:sldId id="271" r:id="rId16"/>
    <p:sldId id="272" r:id="rId17"/>
    <p:sldId id="266" r:id="rId18"/>
    <p:sldId id="276"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14" y="-6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001A31-1163-4892-B09D-3668863363E6}" type="datetimeFigureOut">
              <a:rPr lang="en-GB" smtClean="0"/>
              <a:pPr/>
              <a:t>08/10/2019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F0099-F6FE-454F-B079-D7B1164B8295}" type="slidenum">
              <a:rPr lang="en-GB" smtClean="0"/>
              <a:pPr/>
              <a:t>‹#›</a:t>
            </a:fld>
            <a:endParaRPr lang="en-GB"/>
          </a:p>
        </p:txBody>
      </p:sp>
    </p:spTree>
    <p:extLst>
      <p:ext uri="{BB962C8B-B14F-4D97-AF65-F5344CB8AC3E}">
        <p14:creationId xmlns:p14="http://schemas.microsoft.com/office/powerpoint/2010/main" val="833694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Fruit etc</a:t>
            </a:r>
            <a:r>
              <a:rPr lang="en-GB" baseline="0" dirty="0" smtClean="0"/>
              <a:t> monitors   worship leaders   helping younger children   taking the lead in school events</a:t>
            </a:r>
          </a:p>
          <a:p>
            <a:r>
              <a:rPr lang="en-GB" baseline="0" dirty="0" smtClean="0"/>
              <a:t>Opportunities to show growth mindset in lessons. Learning leader </a:t>
            </a:r>
            <a:r>
              <a:rPr lang="en-GB" baseline="0" dirty="0" err="1" smtClean="0"/>
              <a:t>languards</a:t>
            </a:r>
            <a:endParaRPr lang="en-GB" baseline="0" dirty="0" smtClean="0"/>
          </a:p>
          <a:p>
            <a:r>
              <a:rPr lang="en-GB" baseline="0" dirty="0" smtClean="0"/>
              <a:t>Outdoor learning – key for socialising and getting along/working things out – both learning and with each other/physical side very important</a:t>
            </a:r>
          </a:p>
          <a:p>
            <a:r>
              <a:rPr lang="en-GB" baseline="0" dirty="0" smtClean="0"/>
              <a:t>Parent helpers – reading   sewing    any expertise</a:t>
            </a:r>
          </a:p>
          <a:p>
            <a:r>
              <a:rPr lang="en-GB" baseline="0" dirty="0" smtClean="0"/>
              <a:t>News book – support spoken language side of the curriculum/answering and asking questions/reading other than books/newspaper club</a:t>
            </a:r>
          </a:p>
          <a:p>
            <a:endParaRPr lang="en-GB" dirty="0"/>
          </a:p>
        </p:txBody>
      </p:sp>
      <p:sp>
        <p:nvSpPr>
          <p:cNvPr id="4" name="Slide Number Placeholder 3"/>
          <p:cNvSpPr>
            <a:spLocks noGrp="1"/>
          </p:cNvSpPr>
          <p:nvPr>
            <p:ph type="sldNum" sz="quarter" idx="10"/>
          </p:nvPr>
        </p:nvSpPr>
        <p:spPr/>
        <p:txBody>
          <a:bodyPr/>
          <a:lstStyle/>
          <a:p>
            <a:fld id="{C1CF0099-F6FE-454F-B079-D7B1164B8295}"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track</a:t>
            </a:r>
            <a:r>
              <a:rPr lang="en-GB" baseline="0" dirty="0" smtClean="0"/>
              <a:t> regularly and have cycles of intervention for those </a:t>
            </a:r>
            <a:r>
              <a:rPr lang="en-GB" baseline="0" dirty="0" err="1" smtClean="0"/>
              <a:t>chn</a:t>
            </a:r>
            <a:r>
              <a:rPr lang="en-GB" baseline="0" dirty="0" smtClean="0"/>
              <a:t> who need support. We report attainment in school report.</a:t>
            </a:r>
          </a:p>
          <a:p>
            <a:r>
              <a:rPr lang="en-GB" baseline="0" dirty="0" smtClean="0"/>
              <a:t>SATS informs our judgement but it is teacher assessment. </a:t>
            </a:r>
            <a:endParaRPr lang="en-GB" dirty="0"/>
          </a:p>
        </p:txBody>
      </p:sp>
      <p:sp>
        <p:nvSpPr>
          <p:cNvPr id="4" name="Slide Number Placeholder 3"/>
          <p:cNvSpPr>
            <a:spLocks noGrp="1"/>
          </p:cNvSpPr>
          <p:nvPr>
            <p:ph type="sldNum" sz="quarter" idx="10"/>
          </p:nvPr>
        </p:nvSpPr>
        <p:spPr/>
        <p:txBody>
          <a:bodyPr/>
          <a:lstStyle/>
          <a:p>
            <a:fld id="{C1CF0099-F6FE-454F-B079-D7B1164B8295}"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Guided reading skills – inference/prediction/scanning</a:t>
            </a:r>
            <a:r>
              <a:rPr lang="en-GB" baseline="0" dirty="0" smtClean="0"/>
              <a:t> for information/discussing meanings of words   as well as technical side – phonics/grammar/expression</a:t>
            </a:r>
            <a:endParaRPr lang="en-GB" dirty="0"/>
          </a:p>
        </p:txBody>
      </p:sp>
      <p:sp>
        <p:nvSpPr>
          <p:cNvPr id="4" name="Slide Number Placeholder 3"/>
          <p:cNvSpPr>
            <a:spLocks noGrp="1"/>
          </p:cNvSpPr>
          <p:nvPr>
            <p:ph type="sldNum" sz="quarter" idx="10"/>
          </p:nvPr>
        </p:nvSpPr>
        <p:spPr/>
        <p:txBody>
          <a:bodyPr/>
          <a:lstStyle/>
          <a:p>
            <a:fld id="{C1CF0099-F6FE-454F-B079-D7B1164B8295}"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Over past two years have been fortunate to have small dedicated team of volunteers who come to these days with whole family – including grandparents, aunts, uncles, siblings. We have </a:t>
            </a:r>
            <a:r>
              <a:rPr lang="en-GB" altLang="en-US" dirty="0" err="1"/>
              <a:t>Yr</a:t>
            </a:r>
            <a:r>
              <a:rPr lang="en-GB" altLang="en-US" dirty="0"/>
              <a:t> 2 and </a:t>
            </a:r>
            <a:r>
              <a:rPr lang="en-GB" altLang="en-US" dirty="0" err="1"/>
              <a:t>Yr</a:t>
            </a:r>
            <a:r>
              <a:rPr lang="en-GB" altLang="en-US" dirty="0"/>
              <a:t> 1 </a:t>
            </a:r>
            <a:r>
              <a:rPr lang="en-GB" altLang="en-US" dirty="0" err="1"/>
              <a:t>chn</a:t>
            </a:r>
            <a:r>
              <a:rPr lang="en-GB" altLang="en-US" dirty="0"/>
              <a:t> who are ‘out and about’ leaders who help run the morning – its only for 2 hours 10-12 but makes a huge difference to our learning environment. In past sessions we have planted the orchard, stained fencing, benches, clear the environmental area(pond) and build 2 large bug hotels, erected fencing, dug out and planted out phase 1 of sensory garden and re-designed the kitchen garden. Out next session we be held end of oct/beg </a:t>
            </a:r>
            <a:r>
              <a:rPr lang="en-GB" altLang="en-US" dirty="0" err="1"/>
              <a:t>nov.</a:t>
            </a:r>
            <a:r>
              <a:rPr lang="en-GB" altLang="en-US" dirty="0"/>
              <a:t>  We hope to begin phase 2 of sensory garden, lay the paving on phase 1, finish the kitchen garden, move in our school ‘chickens’  and re stain the fencing around the environmental area. None of this is possible without your help. </a:t>
            </a:r>
          </a:p>
          <a:p>
            <a:endParaRPr lang="en-US" dirty="0"/>
          </a:p>
        </p:txBody>
      </p:sp>
      <p:sp>
        <p:nvSpPr>
          <p:cNvPr id="4" name="Slide Number Placeholder 3"/>
          <p:cNvSpPr>
            <a:spLocks noGrp="1"/>
          </p:cNvSpPr>
          <p:nvPr>
            <p:ph type="sldNum" sz="quarter" idx="5"/>
          </p:nvPr>
        </p:nvSpPr>
        <p:spPr/>
        <p:txBody>
          <a:bodyPr/>
          <a:lstStyle/>
          <a:p>
            <a:fld id="{92FDBB5F-A309-8D40-925F-7BEE67B9F852}" type="slidenum">
              <a:rPr lang="en-US" smtClean="0"/>
              <a:pPr/>
              <a:t>18</a:t>
            </a:fld>
            <a:endParaRPr lang="en-US"/>
          </a:p>
        </p:txBody>
      </p:sp>
    </p:spTree>
    <p:extLst>
      <p:ext uri="{BB962C8B-B14F-4D97-AF65-F5344CB8AC3E}">
        <p14:creationId xmlns:p14="http://schemas.microsoft.com/office/powerpoint/2010/main" val="240223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7B432B-8A83-4013-B1B0-E8CE9DE95A9D}" type="datetimeFigureOut">
              <a:rPr lang="en-GB" smtClean="0"/>
              <a:pPr/>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C947A-B037-4762-8154-02258559F61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7B432B-8A83-4013-B1B0-E8CE9DE95A9D}" type="datetimeFigureOut">
              <a:rPr lang="en-GB" smtClean="0"/>
              <a:pPr/>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C947A-B037-4762-8154-02258559F61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7B432B-8A83-4013-B1B0-E8CE9DE95A9D}" type="datetimeFigureOut">
              <a:rPr lang="en-GB" smtClean="0"/>
              <a:pPr/>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C947A-B037-4762-8154-02258559F61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7B432B-8A83-4013-B1B0-E8CE9DE95A9D}" type="datetimeFigureOut">
              <a:rPr lang="en-GB" smtClean="0"/>
              <a:pPr/>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C947A-B037-4762-8154-02258559F61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B432B-8A83-4013-B1B0-E8CE9DE95A9D}" type="datetimeFigureOut">
              <a:rPr lang="en-GB" smtClean="0"/>
              <a:pPr/>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C947A-B037-4762-8154-02258559F61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7B432B-8A83-4013-B1B0-E8CE9DE95A9D}" type="datetimeFigureOut">
              <a:rPr lang="en-GB" smtClean="0"/>
              <a:pPr/>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CC947A-B037-4762-8154-02258559F61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7B432B-8A83-4013-B1B0-E8CE9DE95A9D}" type="datetimeFigureOut">
              <a:rPr lang="en-GB" smtClean="0"/>
              <a:pPr/>
              <a:t>08/10/2019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CC947A-B037-4762-8154-02258559F61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7B432B-8A83-4013-B1B0-E8CE9DE95A9D}" type="datetimeFigureOut">
              <a:rPr lang="en-GB" smtClean="0"/>
              <a:pPr/>
              <a:t>08/10/2019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CC947A-B037-4762-8154-02258559F61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B432B-8A83-4013-B1B0-E8CE9DE95A9D}" type="datetimeFigureOut">
              <a:rPr lang="en-GB" smtClean="0"/>
              <a:pPr/>
              <a:t>08/10/2019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CC947A-B037-4762-8154-02258559F61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B432B-8A83-4013-B1B0-E8CE9DE95A9D}" type="datetimeFigureOut">
              <a:rPr lang="en-GB" smtClean="0"/>
              <a:pPr/>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CC947A-B037-4762-8154-02258559F61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B432B-8A83-4013-B1B0-E8CE9DE95A9D}" type="datetimeFigureOut">
              <a:rPr lang="en-GB" smtClean="0"/>
              <a:pPr/>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CC947A-B037-4762-8154-02258559F61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B432B-8A83-4013-B1B0-E8CE9DE95A9D}" type="datetimeFigureOut">
              <a:rPr lang="en-GB" smtClean="0"/>
              <a:pPr/>
              <a:t>08/10/2019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C947A-B037-4762-8154-02258559F61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google.co.uk/url?sa=i&amp;rct=j&amp;q=&amp;esrc=s&amp;source=images&amp;cd=&amp;cad=rja&amp;uact=8&amp;ved=0ahUKEwix-7mDgMTPAhUFLcAKHf5fAnEQjRwIBw&amp;url=http://mrparkinsonict.blogspot.com/2013/03/tickling-pink-assessment-for-learning.html&amp;bvm=bv.134495766,d.cWw&amp;psig=AFQjCNHqpjrdMy9ggSSkWt0VYnHy0vNceg&amp;ust=1475768415769496" TargetMode="Externa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218258"/>
          </a:xfrm>
        </p:spPr>
        <p:txBody>
          <a:bodyPr>
            <a:normAutofit/>
          </a:bodyPr>
          <a:lstStyle/>
          <a:p>
            <a:r>
              <a:rPr lang="en-GB" dirty="0" smtClean="0">
                <a:latin typeface="HfW cursive three lines" pitchFamily="2" charset="0"/>
              </a:rPr>
              <a:t>Year 2 </a:t>
            </a:r>
            <a:br>
              <a:rPr lang="en-GB" dirty="0" smtClean="0">
                <a:latin typeface="HfW cursive three lines" pitchFamily="2" charset="0"/>
              </a:rPr>
            </a:br>
            <a:r>
              <a:rPr lang="en-GB" dirty="0" smtClean="0">
                <a:latin typeface="HfW cursive three lines" pitchFamily="2" charset="0"/>
              </a:rPr>
              <a:t>Curriculum presentation </a:t>
            </a:r>
            <a:endParaRPr lang="en-GB" dirty="0">
              <a:latin typeface="HfW cursive three lines" pitchFamily="2" charset="0"/>
            </a:endParaRPr>
          </a:p>
        </p:txBody>
      </p:sp>
      <p:pic>
        <p:nvPicPr>
          <p:cNvPr id="11266" name="Picture 2" descr="Image result for children working together clipart"/>
          <p:cNvPicPr>
            <a:picLocks noChangeAspect="1" noChangeArrowheads="1"/>
          </p:cNvPicPr>
          <p:nvPr/>
        </p:nvPicPr>
        <p:blipFill>
          <a:blip r:embed="rId2" cstate="print"/>
          <a:srcRect/>
          <a:stretch>
            <a:fillRect/>
          </a:stretch>
        </p:blipFill>
        <p:spPr bwMode="auto">
          <a:xfrm>
            <a:off x="1475656" y="2564904"/>
            <a:ext cx="6191250" cy="3810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cursive three lines" pitchFamily="2" charset="0"/>
              </a:rPr>
              <a:t>Handwriting</a:t>
            </a:r>
            <a:endParaRPr lang="en-GB" dirty="0">
              <a:latin typeface="HfW cursive three lines" pitchFamily="2" charset="0"/>
            </a:endParaRPr>
          </a:p>
        </p:txBody>
      </p:sp>
      <p:sp>
        <p:nvSpPr>
          <p:cNvPr id="3" name="Text Placeholder 2"/>
          <p:cNvSpPr txBox="1">
            <a:spLocks/>
          </p:cNvSpPr>
          <p:nvPr/>
        </p:nvSpPr>
        <p:spPr>
          <a:xfrm>
            <a:off x="611560" y="1560035"/>
            <a:ext cx="4536504" cy="4859999"/>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1285"/>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ea typeface="+mn-ea"/>
                <a:cs typeface="+mn-cs"/>
              </a:rPr>
              <a:t>Developing a continuous cursive handwriting style</a:t>
            </a:r>
          </a:p>
          <a:p>
            <a:pPr marL="342900" marR="0" lvl="0" indent="-342900" algn="l" defTabSz="914400" rtl="0" eaLnBrk="1" fontAlgn="auto" latinLnBrk="0" hangingPunct="1">
              <a:lnSpc>
                <a:spcPct val="100000"/>
              </a:lnSpc>
              <a:spcBef>
                <a:spcPct val="20000"/>
              </a:spcBef>
              <a:spcAft>
                <a:spcPts val="1285"/>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ea typeface="+mn-ea"/>
                <a:cs typeface="+mn-cs"/>
              </a:rPr>
              <a:t>Correct sizing of letters</a:t>
            </a:r>
          </a:p>
          <a:p>
            <a:pPr marL="342900" marR="0" lvl="0" indent="-342900" algn="l" defTabSz="914400" rtl="0" eaLnBrk="1" fontAlgn="auto" latinLnBrk="0" hangingPunct="1">
              <a:lnSpc>
                <a:spcPct val="100000"/>
              </a:lnSpc>
              <a:spcBef>
                <a:spcPct val="20000"/>
              </a:spcBef>
              <a:spcAft>
                <a:spcPts val="1285"/>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ea typeface="+mn-ea"/>
                <a:cs typeface="+mn-cs"/>
              </a:rPr>
              <a:t>Correct formation of letters</a:t>
            </a:r>
          </a:p>
          <a:p>
            <a:pPr marL="342900" marR="0" lvl="0" indent="-342900" algn="l" defTabSz="914400" rtl="0" eaLnBrk="1" fontAlgn="auto" latinLnBrk="0" hangingPunct="1">
              <a:lnSpc>
                <a:spcPct val="100000"/>
              </a:lnSpc>
              <a:spcBef>
                <a:spcPct val="20000"/>
              </a:spcBef>
              <a:spcAft>
                <a:spcPts val="1285"/>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ea typeface="+mn-ea"/>
                <a:cs typeface="+mn-cs"/>
              </a:rPr>
              <a:t>Using the line properly</a:t>
            </a:r>
          </a:p>
          <a:p>
            <a:pPr marL="342900" marR="0" lvl="0" indent="-342900" algn="l" defTabSz="914400" rtl="0" eaLnBrk="1" fontAlgn="auto" latinLnBrk="0" hangingPunct="1">
              <a:lnSpc>
                <a:spcPct val="100000"/>
              </a:lnSpc>
              <a:spcBef>
                <a:spcPct val="20000"/>
              </a:spcBef>
              <a:spcAft>
                <a:spcPts val="1285"/>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ea typeface="+mn-ea"/>
                <a:cs typeface="+mn-cs"/>
              </a:rPr>
              <a:t>No reversal of letters – b and d</a:t>
            </a:r>
          </a:p>
          <a:p>
            <a:pPr marL="342900" marR="0" lvl="0" indent="-342900" algn="l" defTabSz="914400" rtl="0" eaLnBrk="1" fontAlgn="auto" latinLnBrk="0" hangingPunct="1">
              <a:lnSpc>
                <a:spcPct val="100000"/>
              </a:lnSpc>
              <a:spcBef>
                <a:spcPct val="20000"/>
              </a:spcBef>
              <a:spcAft>
                <a:spcPts val="1285"/>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ea typeface="+mn-ea"/>
                <a:cs typeface="+mn-cs"/>
              </a:rPr>
              <a:t>No inclusion of capital letters in the middle of words or sentences</a:t>
            </a:r>
          </a:p>
          <a:p>
            <a:pPr marL="342900" marR="0" lvl="0" indent="-342900" algn="l" defTabSz="914400" rtl="0" eaLnBrk="1" fontAlgn="auto" latinLnBrk="0" hangingPunct="1">
              <a:lnSpc>
                <a:spcPct val="100000"/>
              </a:lnSpc>
              <a:spcBef>
                <a:spcPct val="20000"/>
              </a:spcBef>
              <a:spcAft>
                <a:spcPts val="1285"/>
              </a:spcAft>
              <a:buClrTx/>
              <a:buSzTx/>
              <a:buFont typeface="Arial" pitchFamily="34" charset="0"/>
              <a:buChar char="•"/>
              <a:tabLst/>
              <a:defRPr/>
            </a:pPr>
            <a:r>
              <a:rPr lang="en-US" sz="3200" dirty="0" smtClean="0"/>
              <a:t>Handwriting within English lessons but also taught discreetly at least 3 times per week</a:t>
            </a:r>
            <a:endParaRPr kumimoji="0" lang="en-US" sz="3200" b="0" i="0" u="none" strike="noStrike" kern="1200" cap="none" spc="0" normalizeH="0" baseline="0" noProof="0" dirty="0">
              <a:ln>
                <a:noFill/>
              </a:ln>
              <a:solidFill>
                <a:schemeClr val="tx1"/>
              </a:solidFill>
              <a:effectLst/>
              <a:uLnTx/>
              <a:uFillTx/>
              <a:ea typeface="+mn-ea"/>
              <a:cs typeface="+mn-cs"/>
            </a:endParaRPr>
          </a:p>
        </p:txBody>
      </p:sp>
      <p:pic>
        <p:nvPicPr>
          <p:cNvPr id="4" name="Picture 3"/>
          <p:cNvPicPr>
            <a:picLocks noChangeAspect="1"/>
          </p:cNvPicPr>
          <p:nvPr/>
        </p:nvPicPr>
        <p:blipFill>
          <a:blip r:embed="rId2" cstate="print"/>
          <a:stretch>
            <a:fillRect/>
          </a:stretch>
        </p:blipFill>
        <p:spPr>
          <a:xfrm>
            <a:off x="5148064" y="1340768"/>
            <a:ext cx="3594100" cy="2260600"/>
          </a:xfrm>
          <a:prstGeom prst="rect">
            <a:avLst/>
          </a:prstGeom>
        </p:spPr>
      </p:pic>
      <p:pic>
        <p:nvPicPr>
          <p:cNvPr id="24580" name="Picture 4" descr="Image result for b and d reversal dog and tail visual"/>
          <p:cNvPicPr>
            <a:picLocks noChangeAspect="1" noChangeArrowheads="1"/>
          </p:cNvPicPr>
          <p:nvPr/>
        </p:nvPicPr>
        <p:blipFill>
          <a:blip r:embed="rId3" cstate="print"/>
          <a:srcRect/>
          <a:stretch>
            <a:fillRect/>
          </a:stretch>
        </p:blipFill>
        <p:spPr bwMode="auto">
          <a:xfrm>
            <a:off x="5868144" y="4077072"/>
            <a:ext cx="2760391" cy="13801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HfW cursive three lines" pitchFamily="2" charset="0"/>
              </a:rPr>
              <a:t>Example of  pieces of work at the ‘expected’ level</a:t>
            </a:r>
            <a:endParaRPr lang="en-GB" dirty="0">
              <a:latin typeface="HfW cursive three lines" pitchFamily="2" charset="0"/>
            </a:endParaRPr>
          </a:p>
        </p:txBody>
      </p:sp>
      <p:pic>
        <p:nvPicPr>
          <p:cNvPr id="1026" name="Picture 2" descr="C:\Users\Administrator\Pictures\208-19\Parent presentation\IMG_4436.JPG"/>
          <p:cNvPicPr>
            <a:picLocks noChangeAspect="1" noChangeArrowheads="1"/>
          </p:cNvPicPr>
          <p:nvPr/>
        </p:nvPicPr>
        <p:blipFill>
          <a:blip r:embed="rId2" cstate="print"/>
          <a:srcRect/>
          <a:stretch>
            <a:fillRect/>
          </a:stretch>
        </p:blipFill>
        <p:spPr bwMode="auto">
          <a:xfrm>
            <a:off x="992356" y="1772815"/>
            <a:ext cx="7036028" cy="460938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Pictures\208-19\Parent presentation\IMG_4437.JPG"/>
          <p:cNvPicPr>
            <a:picLocks noChangeAspect="1" noChangeArrowheads="1"/>
          </p:cNvPicPr>
          <p:nvPr/>
        </p:nvPicPr>
        <p:blipFill>
          <a:blip r:embed="rId2" cstate="print"/>
          <a:srcRect/>
          <a:stretch>
            <a:fillRect/>
          </a:stretch>
        </p:blipFill>
        <p:spPr bwMode="auto">
          <a:xfrm>
            <a:off x="1115616" y="423750"/>
            <a:ext cx="7056784" cy="578146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cursive three lines" pitchFamily="2" charset="0"/>
              </a:rPr>
              <a:t>Phonics and spelling</a:t>
            </a:r>
            <a:endParaRPr lang="en-GB" dirty="0">
              <a:latin typeface="HfW cursive three lines" pitchFamily="2" charset="0"/>
            </a:endParaRPr>
          </a:p>
        </p:txBody>
      </p:sp>
      <p:sp>
        <p:nvSpPr>
          <p:cNvPr id="3" name="Content Placeholder 2"/>
          <p:cNvSpPr>
            <a:spLocks noGrp="1"/>
          </p:cNvSpPr>
          <p:nvPr>
            <p:ph sz="half" idx="1"/>
          </p:nvPr>
        </p:nvSpPr>
        <p:spPr/>
        <p:txBody>
          <a:bodyPr>
            <a:normAutofit fontScale="70000" lnSpcReduction="20000"/>
          </a:bodyPr>
          <a:lstStyle/>
          <a:p>
            <a:pPr algn="ctr">
              <a:buNone/>
            </a:pPr>
            <a:r>
              <a:rPr lang="en-GB" b="1" u="sng" dirty="0" smtClean="0"/>
              <a:t>Phonics</a:t>
            </a:r>
          </a:p>
          <a:p>
            <a:pPr algn="ctr">
              <a:buNone/>
            </a:pPr>
            <a:r>
              <a:rPr lang="en-GB" dirty="0" smtClean="0"/>
              <a:t>We recap speed sets 2 and 3 from our RWI phonics programme in the first half of Autumn term.</a:t>
            </a:r>
          </a:p>
          <a:p>
            <a:pPr algn="ctr">
              <a:buNone/>
            </a:pPr>
            <a:endParaRPr lang="en-GB" dirty="0"/>
          </a:p>
          <a:p>
            <a:pPr algn="ctr">
              <a:buNone/>
            </a:pPr>
            <a:r>
              <a:rPr lang="en-GB" dirty="0" smtClean="0"/>
              <a:t>WHY?</a:t>
            </a:r>
          </a:p>
          <a:p>
            <a:pPr algn="ctr">
              <a:buNone/>
            </a:pPr>
            <a:endParaRPr lang="en-GB" dirty="0" smtClean="0"/>
          </a:p>
          <a:p>
            <a:pPr algn="ctr">
              <a:buNone/>
            </a:pPr>
            <a:endParaRPr lang="en-GB" dirty="0"/>
          </a:p>
        </p:txBody>
      </p:sp>
      <p:sp>
        <p:nvSpPr>
          <p:cNvPr id="4" name="Content Placeholder 3"/>
          <p:cNvSpPr>
            <a:spLocks noGrp="1"/>
          </p:cNvSpPr>
          <p:nvPr>
            <p:ph sz="half" idx="2"/>
          </p:nvPr>
        </p:nvSpPr>
        <p:spPr/>
        <p:txBody>
          <a:bodyPr>
            <a:normAutofit fontScale="70000" lnSpcReduction="20000"/>
          </a:bodyPr>
          <a:lstStyle/>
          <a:p>
            <a:pPr algn="ctr">
              <a:buNone/>
            </a:pPr>
            <a:r>
              <a:rPr lang="en-GB" b="1" u="sng" dirty="0" smtClean="0"/>
              <a:t>No Nonsense Spelling</a:t>
            </a:r>
          </a:p>
          <a:p>
            <a:pPr algn="ctr">
              <a:buNone/>
            </a:pPr>
            <a:r>
              <a:rPr lang="en-GB" dirty="0" smtClean="0"/>
              <a:t>We move onto the above programme from Autumn 2.</a:t>
            </a:r>
          </a:p>
          <a:p>
            <a:pPr algn="ctr">
              <a:buNone/>
            </a:pPr>
            <a:r>
              <a:rPr lang="en-GB" dirty="0" smtClean="0"/>
              <a:t>Some of the programme involves learning about prefixes, suffixes, homophones, alternative spellings and contractions.</a:t>
            </a:r>
          </a:p>
          <a:p>
            <a:pPr algn="ctr">
              <a:buNone/>
            </a:pPr>
            <a:r>
              <a:rPr lang="en-GB" dirty="0" smtClean="0"/>
              <a:t>(</a:t>
            </a:r>
            <a:r>
              <a:rPr lang="en-GB" b="1" dirty="0" smtClean="0"/>
              <a:t>or</a:t>
            </a:r>
            <a:r>
              <a:rPr lang="en-GB" dirty="0" smtClean="0"/>
              <a:t>  =  </a:t>
            </a:r>
            <a:r>
              <a:rPr lang="en-GB" dirty="0" smtClean="0">
                <a:solidFill>
                  <a:srgbClr val="0070C0"/>
                </a:solidFill>
              </a:rPr>
              <a:t>au aw</a:t>
            </a:r>
            <a:r>
              <a:rPr lang="en-GB" dirty="0" smtClean="0"/>
              <a:t>)</a:t>
            </a:r>
          </a:p>
          <a:p>
            <a:pPr algn="ctr">
              <a:buNone/>
            </a:pPr>
            <a:r>
              <a:rPr lang="en-GB" dirty="0" smtClean="0"/>
              <a:t>and pronunciations </a:t>
            </a:r>
          </a:p>
          <a:p>
            <a:pPr algn="ctr">
              <a:buNone/>
            </a:pPr>
            <a:r>
              <a:rPr lang="en-GB" dirty="0" smtClean="0"/>
              <a:t>(</a:t>
            </a:r>
            <a:r>
              <a:rPr lang="en-GB" b="1" dirty="0" smtClean="0"/>
              <a:t>c</a:t>
            </a:r>
            <a:r>
              <a:rPr lang="en-GB" dirty="0" smtClean="0"/>
              <a:t> – can sound like an </a:t>
            </a:r>
            <a:r>
              <a:rPr lang="en-GB" b="1" dirty="0" smtClean="0"/>
              <a:t>s</a:t>
            </a:r>
            <a:r>
              <a:rPr lang="en-GB" dirty="0" smtClean="0"/>
              <a:t> as in circus) and spelling patterns</a:t>
            </a:r>
          </a:p>
          <a:p>
            <a:pPr algn="ctr">
              <a:buNone/>
            </a:pPr>
            <a:r>
              <a:rPr lang="en-GB" b="1" dirty="0" smtClean="0"/>
              <a:t>Le    al    el    </a:t>
            </a:r>
            <a:r>
              <a:rPr lang="en-GB" dirty="0" smtClean="0"/>
              <a:t>endings</a:t>
            </a:r>
          </a:p>
          <a:p>
            <a:pPr algn="ctr">
              <a:buNone/>
            </a:pPr>
            <a:r>
              <a:rPr lang="en-GB" dirty="0" smtClean="0"/>
              <a:t>(pudd</a:t>
            </a:r>
            <a:r>
              <a:rPr lang="en-GB" dirty="0" smtClean="0">
                <a:solidFill>
                  <a:srgbClr val="0070C0"/>
                </a:solidFill>
              </a:rPr>
              <a:t>le</a:t>
            </a:r>
            <a:r>
              <a:rPr lang="en-GB" dirty="0" smtClean="0"/>
              <a:t>  mudd</a:t>
            </a:r>
            <a:r>
              <a:rPr lang="en-GB" dirty="0" smtClean="0">
                <a:solidFill>
                  <a:srgbClr val="0070C0"/>
                </a:solidFill>
              </a:rPr>
              <a:t>le</a:t>
            </a:r>
            <a:r>
              <a:rPr lang="en-GB" dirty="0" smtClean="0"/>
              <a:t>  pet</a:t>
            </a:r>
            <a:r>
              <a:rPr lang="en-GB" dirty="0" smtClean="0">
                <a:solidFill>
                  <a:srgbClr val="0070C0"/>
                </a:solidFill>
              </a:rPr>
              <a:t>al</a:t>
            </a:r>
            <a:r>
              <a:rPr lang="en-GB" dirty="0" smtClean="0"/>
              <a:t>  met</a:t>
            </a:r>
            <a:r>
              <a:rPr lang="en-GB" dirty="0" smtClean="0">
                <a:solidFill>
                  <a:srgbClr val="0070C0"/>
                </a:solidFill>
              </a:rPr>
              <a:t>al  </a:t>
            </a:r>
            <a:r>
              <a:rPr lang="en-GB" dirty="0" smtClean="0"/>
              <a:t>  tunn</a:t>
            </a:r>
            <a:r>
              <a:rPr lang="en-GB" dirty="0" smtClean="0">
                <a:solidFill>
                  <a:srgbClr val="0070C0"/>
                </a:solidFill>
              </a:rPr>
              <a:t>el </a:t>
            </a:r>
            <a:r>
              <a:rPr lang="en-GB" dirty="0" smtClean="0"/>
              <a:t>  funn</a:t>
            </a:r>
            <a:r>
              <a:rPr lang="en-GB" dirty="0" smtClean="0">
                <a:solidFill>
                  <a:srgbClr val="0070C0"/>
                </a:solidFill>
              </a:rPr>
              <a:t>el</a:t>
            </a:r>
            <a:r>
              <a:rPr lang="en-GB" dirty="0" smtClean="0"/>
              <a:t>)</a:t>
            </a:r>
            <a:endParaRPr lang="en-GB" dirty="0"/>
          </a:p>
        </p:txBody>
      </p:sp>
      <p:pic>
        <p:nvPicPr>
          <p:cNvPr id="10242" name="Picture 2" descr="Image result for rwi phonics"/>
          <p:cNvPicPr>
            <a:picLocks noChangeAspect="1" noChangeArrowheads="1"/>
          </p:cNvPicPr>
          <p:nvPr/>
        </p:nvPicPr>
        <p:blipFill>
          <a:blip r:embed="rId2" cstate="print"/>
          <a:srcRect/>
          <a:stretch>
            <a:fillRect/>
          </a:stretch>
        </p:blipFill>
        <p:spPr bwMode="auto">
          <a:xfrm>
            <a:off x="1331640" y="3356992"/>
            <a:ext cx="2156098" cy="1002294"/>
          </a:xfrm>
          <a:prstGeom prst="rect">
            <a:avLst/>
          </a:prstGeom>
          <a:noFill/>
        </p:spPr>
      </p:pic>
      <p:pic>
        <p:nvPicPr>
          <p:cNvPr id="10244" name="Picture 4" descr="Image result for no nonsense spelling"/>
          <p:cNvPicPr>
            <a:picLocks noChangeAspect="1" noChangeArrowheads="1"/>
          </p:cNvPicPr>
          <p:nvPr/>
        </p:nvPicPr>
        <p:blipFill>
          <a:blip r:embed="rId3" cstate="print"/>
          <a:srcRect/>
          <a:stretch>
            <a:fillRect/>
          </a:stretch>
        </p:blipFill>
        <p:spPr bwMode="auto">
          <a:xfrm>
            <a:off x="3059832" y="4365104"/>
            <a:ext cx="1635851" cy="227687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cursive three lines" pitchFamily="2" charset="0"/>
              </a:rPr>
              <a:t>Maths</a:t>
            </a:r>
            <a:endParaRPr lang="en-GB" dirty="0">
              <a:latin typeface="HfW cursive three lines" pitchFamily="2" charset="0"/>
            </a:endParaRP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628800"/>
            <a:ext cx="6208664" cy="450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HfW cursive three lines" pitchFamily="2" charset="0"/>
              </a:rPr>
              <a:t>What do the children need to be able to do in Maths by the end of Year 2?</a:t>
            </a:r>
            <a:endParaRPr lang="en-GB" sz="3200" dirty="0">
              <a:latin typeface="HfW cursive three lines" pitchFamily="2" charset="0"/>
            </a:endParaRPr>
          </a:p>
        </p:txBody>
      </p:sp>
      <p:sp>
        <p:nvSpPr>
          <p:cNvPr id="3" name="Content Placeholder 2"/>
          <p:cNvSpPr>
            <a:spLocks noGrp="1"/>
          </p:cNvSpPr>
          <p:nvPr>
            <p:ph sz="half" idx="1"/>
          </p:nvPr>
        </p:nvSpPr>
        <p:spPr/>
        <p:txBody>
          <a:bodyPr>
            <a:normAutofit fontScale="85000" lnSpcReduction="20000"/>
          </a:bodyPr>
          <a:lstStyle/>
          <a:p>
            <a:r>
              <a:rPr lang="en-GB" dirty="0" smtClean="0"/>
              <a:t>Count in 2’s,  5’s,  10’s and 3’s</a:t>
            </a:r>
          </a:p>
          <a:p>
            <a:r>
              <a:rPr lang="en-GB" dirty="0" smtClean="0"/>
              <a:t>Become fluent in all  four operations  </a:t>
            </a:r>
          </a:p>
          <a:p>
            <a:r>
              <a:rPr lang="en-GB" dirty="0" smtClean="0"/>
              <a:t>Work with numbers up to 100</a:t>
            </a:r>
          </a:p>
          <a:p>
            <a:r>
              <a:rPr lang="en-GB" dirty="0" smtClean="0"/>
              <a:t>Time  </a:t>
            </a:r>
          </a:p>
          <a:p>
            <a:r>
              <a:rPr lang="en-GB" dirty="0" smtClean="0"/>
              <a:t>Shape including lines of symmetry</a:t>
            </a:r>
          </a:p>
          <a:p>
            <a:r>
              <a:rPr lang="en-GB" dirty="0" smtClean="0"/>
              <a:t>Measure – length, height, weight, capacity </a:t>
            </a:r>
          </a:p>
          <a:p>
            <a:pPr>
              <a:buNone/>
            </a:pPr>
            <a:r>
              <a:rPr lang="en-GB" dirty="0" smtClean="0"/>
              <a:t>(ml litres  cm’s metres  grams and KG)</a:t>
            </a:r>
            <a:endParaRPr lang="en-GB" dirty="0"/>
          </a:p>
        </p:txBody>
      </p:sp>
      <p:sp>
        <p:nvSpPr>
          <p:cNvPr id="4" name="Content Placeholder 3"/>
          <p:cNvSpPr>
            <a:spLocks noGrp="1"/>
          </p:cNvSpPr>
          <p:nvPr>
            <p:ph sz="half" idx="2"/>
          </p:nvPr>
        </p:nvSpPr>
        <p:spPr/>
        <p:txBody>
          <a:bodyPr>
            <a:normAutofit fontScale="85000" lnSpcReduction="20000"/>
          </a:bodyPr>
          <a:lstStyle/>
          <a:p>
            <a:r>
              <a:rPr lang="en-GB" dirty="0" smtClean="0"/>
              <a:t>Problem Solving (Reasoning)</a:t>
            </a:r>
          </a:p>
          <a:p>
            <a:endParaRPr lang="en-GB" dirty="0" smtClean="0"/>
          </a:p>
          <a:p>
            <a:endParaRPr lang="en-GB" dirty="0"/>
          </a:p>
        </p:txBody>
      </p:sp>
      <p:pic>
        <p:nvPicPr>
          <p:cNvPr id="8195" name="Picture 3" descr="C:\Users\Administrator\Pictures\208-19\Parent presentation\IMG_4438.JPG"/>
          <p:cNvPicPr>
            <a:picLocks noChangeAspect="1" noChangeArrowheads="1"/>
          </p:cNvPicPr>
          <p:nvPr/>
        </p:nvPicPr>
        <p:blipFill>
          <a:blip r:embed="rId2" cstate="print"/>
          <a:srcRect/>
          <a:stretch>
            <a:fillRect/>
          </a:stretch>
        </p:blipFill>
        <p:spPr bwMode="auto">
          <a:xfrm>
            <a:off x="4355976" y="2852936"/>
            <a:ext cx="4427984" cy="354839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HfW cursive three lines" pitchFamily="2" charset="0"/>
              </a:rPr>
              <a:t>All children cover the same content but work at their own fluency and reasoning level</a:t>
            </a:r>
            <a:endParaRPr lang="en-GB" sz="3200" dirty="0">
              <a:latin typeface="HfW cursive three lines" pitchFamily="2" charset="0"/>
            </a:endParaRPr>
          </a:p>
        </p:txBody>
      </p:sp>
      <p:sp>
        <p:nvSpPr>
          <p:cNvPr id="3" name="Content Placeholder 2"/>
          <p:cNvSpPr>
            <a:spLocks noGrp="1"/>
          </p:cNvSpPr>
          <p:nvPr>
            <p:ph sz="half" idx="1"/>
          </p:nvPr>
        </p:nvSpPr>
        <p:spPr>
          <a:xfrm>
            <a:off x="457200" y="1600200"/>
            <a:ext cx="7715200" cy="4525963"/>
          </a:xfrm>
        </p:spPr>
        <p:txBody>
          <a:bodyPr>
            <a:normAutofit/>
          </a:bodyPr>
          <a:lstStyle/>
          <a:p>
            <a:r>
              <a:rPr lang="en-GB" dirty="0" smtClean="0"/>
              <a:t>We offer the children ‘self selection’</a:t>
            </a:r>
          </a:p>
          <a:p>
            <a:r>
              <a:rPr lang="en-GB" dirty="0" smtClean="0"/>
              <a:t>Different ‘stars’ (1, 2 or 3)  for different levels of challenge and the children choose!</a:t>
            </a:r>
          </a:p>
          <a:p>
            <a:r>
              <a:rPr lang="en-GB" dirty="0" smtClean="0"/>
              <a:t>This encourages children to feel confident and in control.</a:t>
            </a:r>
          </a:p>
          <a:p>
            <a:r>
              <a:rPr lang="en-GB" dirty="0" smtClean="0"/>
              <a:t>Children are expected to challenge themselves when they can. </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560" y="274638"/>
            <a:ext cx="7618040" cy="1143000"/>
          </a:xfrm>
        </p:spPr>
        <p:txBody>
          <a:bodyPr/>
          <a:lstStyle/>
          <a:p>
            <a:r>
              <a:rPr lang="en-GB" dirty="0" smtClean="0">
                <a:latin typeface="HfW cursive three lines" pitchFamily="2" charset="0"/>
              </a:rPr>
              <a:t>Assessment and Marking </a:t>
            </a:r>
            <a:endParaRPr lang="en-GB" dirty="0">
              <a:latin typeface="HfW cursive three lines" pitchFamily="2" charset="0"/>
            </a:endParaRPr>
          </a:p>
        </p:txBody>
      </p:sp>
      <p:sp>
        <p:nvSpPr>
          <p:cNvPr id="3" name="Content Placeholder 2"/>
          <p:cNvSpPr>
            <a:spLocks noGrp="1"/>
          </p:cNvSpPr>
          <p:nvPr>
            <p:ph sz="half" idx="4294967295"/>
          </p:nvPr>
        </p:nvSpPr>
        <p:spPr>
          <a:xfrm>
            <a:off x="611560" y="1600200"/>
            <a:ext cx="3960440" cy="4525963"/>
          </a:xfrm>
        </p:spPr>
        <p:txBody>
          <a:bodyPr>
            <a:normAutofit fontScale="70000" lnSpcReduction="20000"/>
          </a:bodyPr>
          <a:lstStyle/>
          <a:p>
            <a:r>
              <a:rPr lang="en-GB" dirty="0" smtClean="0">
                <a:solidFill>
                  <a:srgbClr val="FF3399"/>
                </a:solidFill>
              </a:rPr>
              <a:t>Tickled pink</a:t>
            </a:r>
          </a:p>
          <a:p>
            <a:r>
              <a:rPr lang="en-GB" dirty="0" smtClean="0">
                <a:solidFill>
                  <a:srgbClr val="92D050"/>
                </a:solidFill>
              </a:rPr>
              <a:t>Green for growth</a:t>
            </a:r>
          </a:p>
          <a:p>
            <a:r>
              <a:rPr lang="en-GB" dirty="0" smtClean="0">
                <a:solidFill>
                  <a:srgbClr val="7030A0"/>
                </a:solidFill>
              </a:rPr>
              <a:t>Purple polishing</a:t>
            </a:r>
          </a:p>
          <a:p>
            <a:endParaRPr lang="en-GB" dirty="0" smtClean="0"/>
          </a:p>
          <a:p>
            <a:r>
              <a:rPr lang="en-GB" dirty="0" smtClean="0"/>
              <a:t>This marking criteria is embedded throughout the school and the children are very familiar with it.</a:t>
            </a:r>
          </a:p>
          <a:p>
            <a:r>
              <a:rPr lang="en-GB" dirty="0" smtClean="0"/>
              <a:t>The children have a ‘Success Checklist’ for every lesson and they know they have been successful if they are able to complete everything on the list. </a:t>
            </a:r>
            <a:endParaRPr lang="en-GB" dirty="0"/>
          </a:p>
        </p:txBody>
      </p:sp>
      <p:pic>
        <p:nvPicPr>
          <p:cNvPr id="5" name="Picture 6" descr="Image result for growing green tickled pink">
            <a:hlinkClick r:id="rId2"/>
          </p:cNvPr>
          <p:cNvPicPr>
            <a:picLocks noChangeAspect="1" noChangeArrowheads="1"/>
          </p:cNvPicPr>
          <p:nvPr/>
        </p:nvPicPr>
        <p:blipFill>
          <a:blip r:embed="rId3" cstate="print"/>
          <a:srcRect/>
          <a:stretch>
            <a:fillRect/>
          </a:stretch>
        </p:blipFill>
        <p:spPr bwMode="auto">
          <a:xfrm>
            <a:off x="5580112" y="3501008"/>
            <a:ext cx="1944216" cy="1333467"/>
          </a:xfrm>
          <a:prstGeom prst="rect">
            <a:avLst/>
          </a:prstGeom>
          <a:noFill/>
        </p:spPr>
      </p:pic>
      <p:pic>
        <p:nvPicPr>
          <p:cNvPr id="23554" name="Picture 2" descr="Image result for tickled pink and green for growth"/>
          <p:cNvPicPr>
            <a:picLocks noChangeAspect="1" noChangeArrowheads="1"/>
          </p:cNvPicPr>
          <p:nvPr/>
        </p:nvPicPr>
        <p:blipFill>
          <a:blip r:embed="rId4" cstate="print"/>
          <a:srcRect/>
          <a:stretch>
            <a:fillRect/>
          </a:stretch>
        </p:blipFill>
        <p:spPr bwMode="auto">
          <a:xfrm>
            <a:off x="5580112" y="1556792"/>
            <a:ext cx="2021632" cy="1425973"/>
          </a:xfrm>
          <a:prstGeom prst="rect">
            <a:avLst/>
          </a:prstGeom>
          <a:noFill/>
        </p:spPr>
      </p:pic>
      <p:pic>
        <p:nvPicPr>
          <p:cNvPr id="23555" name="Picture 3" descr="C:\Users\Nicola\AppData\Local\Microsoft\Windows\INetCache\IE\8234IG31\600px-Pink_check.svg[1].png"/>
          <p:cNvPicPr>
            <a:picLocks noChangeAspect="1" noChangeArrowheads="1"/>
          </p:cNvPicPr>
          <p:nvPr/>
        </p:nvPicPr>
        <p:blipFill>
          <a:blip r:embed="rId5" cstate="print"/>
          <a:srcRect/>
          <a:stretch>
            <a:fillRect/>
          </a:stretch>
        </p:blipFill>
        <p:spPr bwMode="auto">
          <a:xfrm>
            <a:off x="5580112" y="5517232"/>
            <a:ext cx="269776" cy="269776"/>
          </a:xfrm>
          <a:prstGeom prst="rect">
            <a:avLst/>
          </a:prstGeom>
          <a:noFill/>
        </p:spPr>
      </p:pic>
      <p:pic>
        <p:nvPicPr>
          <p:cNvPr id="8" name="Picture 3" descr="C:\Users\Nicola\AppData\Local\Microsoft\Windows\INetCache\IE\8234IG31\600px-Pink_check.svg[1].png"/>
          <p:cNvPicPr>
            <a:picLocks noChangeAspect="1" noChangeArrowheads="1"/>
          </p:cNvPicPr>
          <p:nvPr/>
        </p:nvPicPr>
        <p:blipFill>
          <a:blip r:embed="rId5" cstate="print"/>
          <a:srcRect/>
          <a:stretch>
            <a:fillRect/>
          </a:stretch>
        </p:blipFill>
        <p:spPr bwMode="auto">
          <a:xfrm>
            <a:off x="7164288" y="5589240"/>
            <a:ext cx="269776" cy="269776"/>
          </a:xfrm>
          <a:prstGeom prst="rect">
            <a:avLst/>
          </a:prstGeom>
          <a:noFill/>
        </p:spPr>
      </p:pic>
      <p:pic>
        <p:nvPicPr>
          <p:cNvPr id="9" name="Picture 3" descr="C:\Users\Nicola\AppData\Local\Microsoft\Windows\INetCache\IE\8234IG31\600px-Pink_check.svg[1].png"/>
          <p:cNvPicPr>
            <a:picLocks noChangeAspect="1" noChangeArrowheads="1"/>
          </p:cNvPicPr>
          <p:nvPr/>
        </p:nvPicPr>
        <p:blipFill>
          <a:blip r:embed="rId5" cstate="print"/>
          <a:srcRect/>
          <a:stretch>
            <a:fillRect/>
          </a:stretch>
        </p:blipFill>
        <p:spPr bwMode="auto">
          <a:xfrm>
            <a:off x="7380312" y="5589240"/>
            <a:ext cx="269776" cy="2697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 xmlns:a16="http://schemas.microsoft.com/office/drawing/2014/main" id="{70CF3E81-BC30-FD42-9948-89D54A16251F}"/>
              </a:ext>
            </a:extLst>
          </p:cNvPr>
          <p:cNvPicPr>
            <a:picLocks noChangeAspect="1"/>
          </p:cNvPicPr>
          <p:nvPr/>
        </p:nvPicPr>
        <p:blipFill>
          <a:blip r:embed="rId3" cstate="print">
            <a:extLst/>
          </a:blip>
          <a:stretch>
            <a:fillRect/>
          </a:stretch>
        </p:blipFill>
        <p:spPr>
          <a:xfrm>
            <a:off x="1786468" y="643467"/>
            <a:ext cx="5571065" cy="5571066"/>
          </a:xfrm>
          <a:prstGeom prst="rect">
            <a:avLst/>
          </a:prstGeom>
        </p:spPr>
      </p:pic>
    </p:spTree>
    <p:extLst>
      <p:ext uri="{BB962C8B-B14F-4D97-AF65-F5344CB8AC3E}">
        <p14:creationId xmlns:p14="http://schemas.microsoft.com/office/powerpoint/2010/main" val="2946666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HfW cursive three lines" pitchFamily="2" charset="0"/>
              </a:rPr>
              <a:t>Thank you for making the time to come this evening.</a:t>
            </a:r>
            <a:endParaRPr lang="en-GB" dirty="0">
              <a:latin typeface="HfW cursive three lines" pitchFamily="2" charset="0"/>
            </a:endParaRPr>
          </a:p>
        </p:txBody>
      </p:sp>
      <p:sp>
        <p:nvSpPr>
          <p:cNvPr id="3" name="Subtitle 2"/>
          <p:cNvSpPr>
            <a:spLocks noGrp="1"/>
          </p:cNvSpPr>
          <p:nvPr>
            <p:ph type="subTitle" idx="1"/>
          </p:nvPr>
        </p:nvSpPr>
        <p:spPr/>
        <p:txBody>
          <a:bodyPr/>
          <a:lstStyle/>
          <a:p>
            <a:r>
              <a:rPr lang="en-GB" b="1" dirty="0" smtClean="0"/>
              <a:t>Questions?</a:t>
            </a:r>
            <a:endParaRPr lang="en-GB" b="1" dirty="0"/>
          </a:p>
        </p:txBody>
      </p:sp>
      <p:pic>
        <p:nvPicPr>
          <p:cNvPr id="36866" name="Picture 2" descr="Image result for question"/>
          <p:cNvPicPr>
            <a:picLocks noChangeAspect="1" noChangeArrowheads="1"/>
          </p:cNvPicPr>
          <p:nvPr/>
        </p:nvPicPr>
        <p:blipFill>
          <a:blip r:embed="rId2" cstate="print"/>
          <a:srcRect/>
          <a:stretch>
            <a:fillRect/>
          </a:stretch>
        </p:blipFill>
        <p:spPr bwMode="auto">
          <a:xfrm>
            <a:off x="3923928" y="4725144"/>
            <a:ext cx="1468041" cy="173779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HfW cursive three lines" pitchFamily="2" charset="0"/>
              </a:rPr>
              <a:t>What we will talk about this evening</a:t>
            </a:r>
            <a:endParaRPr lang="en-GB" dirty="0">
              <a:latin typeface="HfW cursive three lines" pitchFamily="2" charset="0"/>
            </a:endParaRPr>
          </a:p>
        </p:txBody>
      </p:sp>
      <p:sp>
        <p:nvSpPr>
          <p:cNvPr id="3" name="Content Placeholder 2"/>
          <p:cNvSpPr>
            <a:spLocks noGrp="1"/>
          </p:cNvSpPr>
          <p:nvPr>
            <p:ph idx="1"/>
          </p:nvPr>
        </p:nvSpPr>
        <p:spPr>
          <a:xfrm>
            <a:off x="457200" y="2132856"/>
            <a:ext cx="8229600" cy="3993307"/>
          </a:xfrm>
        </p:spPr>
        <p:txBody>
          <a:bodyPr/>
          <a:lstStyle/>
          <a:p>
            <a:pPr algn="ctr"/>
            <a:r>
              <a:rPr lang="en-GB" dirty="0" smtClean="0">
                <a:latin typeface="HfW cursive arrows" pitchFamily="2" charset="0"/>
                <a:cs typeface="Arial" pitchFamily="34" charset="0"/>
              </a:rPr>
              <a:t>The purpose of this evening is to go over general information relating to Year 2 and to give you an overview of the curriculum coverage and end of year expectations.</a:t>
            </a:r>
          </a:p>
          <a:p>
            <a:pPr algn="ctr"/>
            <a:r>
              <a:rPr lang="en-GB" dirty="0" smtClean="0">
                <a:latin typeface="HfW cursive arrows" pitchFamily="2" charset="0"/>
                <a:cs typeface="Arial" pitchFamily="34" charset="0"/>
              </a:rPr>
              <a:t>Please do stop me and ask questions at any time!</a:t>
            </a:r>
            <a:endParaRPr lang="en-GB" dirty="0">
              <a:latin typeface="HfW cursive arrows" pitchFamily="2"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latin typeface="HfW cursive three lines" pitchFamily="2" charset="0"/>
              </a:rPr>
              <a:t>General information</a:t>
            </a:r>
            <a:endParaRPr lang="en-GB" dirty="0">
              <a:latin typeface="HfW cursive three lines" pitchFamily="2" charset="0"/>
            </a:endParaRPr>
          </a:p>
        </p:txBody>
      </p:sp>
      <p:sp>
        <p:nvSpPr>
          <p:cNvPr id="5" name="Content Placeholder 4"/>
          <p:cNvSpPr>
            <a:spLocks noGrp="1"/>
          </p:cNvSpPr>
          <p:nvPr>
            <p:ph sz="half" idx="1"/>
          </p:nvPr>
        </p:nvSpPr>
        <p:spPr>
          <a:xfrm>
            <a:off x="457200" y="1600200"/>
            <a:ext cx="3178696" cy="4525963"/>
          </a:xfrm>
        </p:spPr>
        <p:txBody>
          <a:bodyPr>
            <a:normAutofit fontScale="77500" lnSpcReduction="20000"/>
          </a:bodyPr>
          <a:lstStyle/>
          <a:p>
            <a:r>
              <a:rPr lang="en-GB" dirty="0" smtClean="0"/>
              <a:t>Reading books</a:t>
            </a:r>
          </a:p>
          <a:p>
            <a:r>
              <a:rPr lang="en-GB" dirty="0" smtClean="0"/>
              <a:t>Homework </a:t>
            </a:r>
          </a:p>
          <a:p>
            <a:r>
              <a:rPr lang="en-GB" dirty="0" smtClean="0"/>
              <a:t>Education city</a:t>
            </a:r>
          </a:p>
          <a:p>
            <a:r>
              <a:rPr lang="en-GB" dirty="0" smtClean="0"/>
              <a:t>Year 2 leaders</a:t>
            </a:r>
          </a:p>
          <a:p>
            <a:r>
              <a:rPr lang="en-GB" dirty="0" smtClean="0"/>
              <a:t>Interactive learning – twitter!</a:t>
            </a:r>
          </a:p>
          <a:p>
            <a:r>
              <a:rPr lang="en-GB" dirty="0" smtClean="0"/>
              <a:t>Growth mindset</a:t>
            </a:r>
          </a:p>
          <a:p>
            <a:r>
              <a:rPr lang="en-GB" dirty="0" smtClean="0"/>
              <a:t>Marvellous me!</a:t>
            </a:r>
          </a:p>
          <a:p>
            <a:r>
              <a:rPr lang="en-GB" dirty="0" smtClean="0"/>
              <a:t>Outdoor learning</a:t>
            </a:r>
          </a:p>
          <a:p>
            <a:r>
              <a:rPr lang="en-GB" dirty="0" smtClean="0"/>
              <a:t>P.E</a:t>
            </a:r>
          </a:p>
          <a:p>
            <a:r>
              <a:rPr lang="en-GB" dirty="0" smtClean="0"/>
              <a:t>Parent helpers</a:t>
            </a:r>
          </a:p>
          <a:p>
            <a:r>
              <a:rPr lang="en-GB" dirty="0" smtClean="0"/>
              <a:t>Pick up and drop off</a:t>
            </a:r>
          </a:p>
          <a:p>
            <a:r>
              <a:rPr lang="en-GB" dirty="0" smtClean="0"/>
              <a:t>News book </a:t>
            </a:r>
          </a:p>
          <a:p>
            <a:endParaRPr lang="en-GB" dirty="0" smtClean="0"/>
          </a:p>
          <a:p>
            <a:endParaRPr lang="en-GB" dirty="0" smtClean="0"/>
          </a:p>
          <a:p>
            <a:endParaRPr lang="en-GB" dirty="0"/>
          </a:p>
        </p:txBody>
      </p:sp>
      <p:pic>
        <p:nvPicPr>
          <p:cNvPr id="14338" name="Picture 2" descr="Image result for reading book clipart"/>
          <p:cNvPicPr>
            <a:picLocks noChangeAspect="1" noChangeArrowheads="1"/>
          </p:cNvPicPr>
          <p:nvPr/>
        </p:nvPicPr>
        <p:blipFill>
          <a:blip r:embed="rId3" cstate="print"/>
          <a:srcRect/>
          <a:stretch>
            <a:fillRect/>
          </a:stretch>
        </p:blipFill>
        <p:spPr bwMode="auto">
          <a:xfrm>
            <a:off x="4355976" y="1556792"/>
            <a:ext cx="792088" cy="1322385"/>
          </a:xfrm>
          <a:prstGeom prst="rect">
            <a:avLst/>
          </a:prstGeom>
          <a:noFill/>
        </p:spPr>
      </p:pic>
      <p:pic>
        <p:nvPicPr>
          <p:cNvPr id="14340" name="Picture 4" descr="Image result for homework books clipart"/>
          <p:cNvPicPr>
            <a:picLocks noChangeAspect="1" noChangeArrowheads="1"/>
          </p:cNvPicPr>
          <p:nvPr/>
        </p:nvPicPr>
        <p:blipFill>
          <a:blip r:embed="rId4" cstate="print"/>
          <a:srcRect/>
          <a:stretch>
            <a:fillRect/>
          </a:stretch>
        </p:blipFill>
        <p:spPr bwMode="auto">
          <a:xfrm>
            <a:off x="5796136" y="1628800"/>
            <a:ext cx="2893026" cy="576064"/>
          </a:xfrm>
          <a:prstGeom prst="rect">
            <a:avLst/>
          </a:prstGeom>
          <a:noFill/>
        </p:spPr>
      </p:pic>
      <p:pic>
        <p:nvPicPr>
          <p:cNvPr id="14342" name="Picture 6" descr="Image result for Education city uk clipart"/>
          <p:cNvPicPr>
            <a:picLocks noChangeAspect="1" noChangeArrowheads="1"/>
          </p:cNvPicPr>
          <p:nvPr/>
        </p:nvPicPr>
        <p:blipFill>
          <a:blip r:embed="rId5" cstate="print"/>
          <a:srcRect/>
          <a:stretch>
            <a:fillRect/>
          </a:stretch>
        </p:blipFill>
        <p:spPr bwMode="auto">
          <a:xfrm>
            <a:off x="6084168" y="2636912"/>
            <a:ext cx="2543175" cy="1771651"/>
          </a:xfrm>
          <a:prstGeom prst="rect">
            <a:avLst/>
          </a:prstGeom>
          <a:noFill/>
        </p:spPr>
      </p:pic>
      <p:pic>
        <p:nvPicPr>
          <p:cNvPr id="14344" name="Picture 8" descr="Image result for twitter clipart"/>
          <p:cNvPicPr>
            <a:picLocks noChangeAspect="1" noChangeArrowheads="1"/>
          </p:cNvPicPr>
          <p:nvPr/>
        </p:nvPicPr>
        <p:blipFill>
          <a:blip r:embed="rId6" cstate="print"/>
          <a:srcRect/>
          <a:stretch>
            <a:fillRect/>
          </a:stretch>
        </p:blipFill>
        <p:spPr bwMode="auto">
          <a:xfrm>
            <a:off x="6732240" y="5085184"/>
            <a:ext cx="1366292" cy="1205552"/>
          </a:xfrm>
          <a:prstGeom prst="rect">
            <a:avLst/>
          </a:prstGeom>
          <a:noFill/>
        </p:spPr>
      </p:pic>
      <p:pic>
        <p:nvPicPr>
          <p:cNvPr id="14346" name="Picture 10" descr="Image result for P.E clipart"/>
          <p:cNvPicPr>
            <a:picLocks noChangeAspect="1" noChangeArrowheads="1"/>
          </p:cNvPicPr>
          <p:nvPr/>
        </p:nvPicPr>
        <p:blipFill>
          <a:blip r:embed="rId7" cstate="print"/>
          <a:srcRect/>
          <a:stretch>
            <a:fillRect/>
          </a:stretch>
        </p:blipFill>
        <p:spPr bwMode="auto">
          <a:xfrm>
            <a:off x="3995936" y="3429000"/>
            <a:ext cx="1580828" cy="1219201"/>
          </a:xfrm>
          <a:prstGeom prst="rect">
            <a:avLst/>
          </a:prstGeom>
          <a:noFill/>
        </p:spPr>
      </p:pic>
      <p:pic>
        <p:nvPicPr>
          <p:cNvPr id="14348" name="Picture 12" descr="Image result for outdoor learning clipart"/>
          <p:cNvPicPr>
            <a:picLocks noChangeAspect="1" noChangeArrowheads="1"/>
          </p:cNvPicPr>
          <p:nvPr/>
        </p:nvPicPr>
        <p:blipFill>
          <a:blip r:embed="rId8" cstate="print"/>
          <a:srcRect/>
          <a:stretch>
            <a:fillRect/>
          </a:stretch>
        </p:blipFill>
        <p:spPr bwMode="auto">
          <a:xfrm>
            <a:off x="4211960" y="5013176"/>
            <a:ext cx="1907704" cy="13751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18258"/>
          </a:xfrm>
        </p:spPr>
        <p:txBody>
          <a:bodyPr>
            <a:normAutofit fontScale="90000"/>
          </a:bodyPr>
          <a:lstStyle/>
          <a:p>
            <a:r>
              <a:rPr lang="en-GB" b="1" dirty="0" smtClean="0"/>
              <a:t>Assessment overview</a:t>
            </a:r>
            <a:r>
              <a:rPr lang="en-GB" dirty="0" smtClean="0"/>
              <a:t/>
            </a:r>
            <a:br>
              <a:rPr lang="en-GB" dirty="0" smtClean="0"/>
            </a:br>
            <a:r>
              <a:rPr lang="en-GB" dirty="0" smtClean="0"/>
              <a:t>The aim is that all children will meet the ‘End of Year Expectations’ at the ‘expected’ level </a:t>
            </a:r>
            <a:br>
              <a:rPr lang="en-GB" dirty="0" smtClean="0"/>
            </a:br>
            <a:endParaRPr lang="en-GB" dirty="0"/>
          </a:p>
        </p:txBody>
      </p:sp>
      <p:sp>
        <p:nvSpPr>
          <p:cNvPr id="3" name="Oval 2"/>
          <p:cNvSpPr/>
          <p:nvPr/>
        </p:nvSpPr>
        <p:spPr>
          <a:xfrm>
            <a:off x="827584" y="2492896"/>
            <a:ext cx="2520280"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Emerging</a:t>
            </a:r>
            <a:endParaRPr lang="en-GB" dirty="0"/>
          </a:p>
        </p:txBody>
      </p:sp>
      <p:sp>
        <p:nvSpPr>
          <p:cNvPr id="4" name="Oval 3"/>
          <p:cNvSpPr/>
          <p:nvPr/>
        </p:nvSpPr>
        <p:spPr>
          <a:xfrm>
            <a:off x="3491880" y="2492896"/>
            <a:ext cx="2520280"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Expected</a:t>
            </a:r>
            <a:endParaRPr lang="en-GB" dirty="0"/>
          </a:p>
        </p:txBody>
      </p:sp>
      <p:sp>
        <p:nvSpPr>
          <p:cNvPr id="5" name="Oval 4"/>
          <p:cNvSpPr/>
          <p:nvPr/>
        </p:nvSpPr>
        <p:spPr>
          <a:xfrm>
            <a:off x="6084168" y="2492896"/>
            <a:ext cx="2520280"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Exceeding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cursive three lines" pitchFamily="2" charset="0"/>
              </a:rPr>
              <a:t>Reading </a:t>
            </a:r>
            <a:endParaRPr lang="en-GB" dirty="0">
              <a:latin typeface="HfW cursive three lines" pitchFamily="2" charset="0"/>
            </a:endParaRPr>
          </a:p>
        </p:txBody>
      </p:sp>
      <p:sp>
        <p:nvSpPr>
          <p:cNvPr id="3" name="Content Placeholder 2"/>
          <p:cNvSpPr>
            <a:spLocks noGrp="1"/>
          </p:cNvSpPr>
          <p:nvPr>
            <p:ph sz="half" idx="1"/>
          </p:nvPr>
        </p:nvSpPr>
        <p:spPr/>
        <p:txBody>
          <a:bodyPr>
            <a:normAutofit fontScale="92500" lnSpcReduction="20000"/>
          </a:bodyPr>
          <a:lstStyle/>
          <a:p>
            <a:r>
              <a:rPr lang="en-GB" dirty="0" smtClean="0"/>
              <a:t>Guided Reading once a week for half an hour.</a:t>
            </a:r>
          </a:p>
          <a:p>
            <a:r>
              <a:rPr lang="en-GB" dirty="0" smtClean="0"/>
              <a:t>Guided Reading tasks</a:t>
            </a:r>
          </a:p>
          <a:p>
            <a:r>
              <a:rPr lang="en-GB" dirty="0" smtClean="0"/>
              <a:t>Benchmarking every half term.</a:t>
            </a:r>
          </a:p>
          <a:p>
            <a:r>
              <a:rPr lang="en-GB" dirty="0" smtClean="0"/>
              <a:t>Parent readers</a:t>
            </a:r>
          </a:p>
          <a:p>
            <a:r>
              <a:rPr lang="en-GB" dirty="0" smtClean="0"/>
              <a:t>Daily readers</a:t>
            </a:r>
          </a:p>
          <a:p>
            <a:r>
              <a:rPr lang="en-GB" dirty="0" smtClean="0"/>
              <a:t>Technical ability</a:t>
            </a:r>
          </a:p>
          <a:p>
            <a:r>
              <a:rPr lang="en-GB" dirty="0" smtClean="0"/>
              <a:t>Comprehension </a:t>
            </a:r>
          </a:p>
          <a:p>
            <a:r>
              <a:rPr lang="en-GB" dirty="0" smtClean="0"/>
              <a:t>How do we assess your child’s reading?</a:t>
            </a:r>
          </a:p>
          <a:p>
            <a:endParaRPr lang="en-GB" dirty="0" smtClean="0"/>
          </a:p>
          <a:p>
            <a:pPr>
              <a:buNone/>
            </a:pPr>
            <a:endParaRPr lang="en-GB" dirty="0"/>
          </a:p>
        </p:txBody>
      </p:sp>
      <p:pic>
        <p:nvPicPr>
          <p:cNvPr id="16386" name="Picture 2" descr="Image result for inference clipart"/>
          <p:cNvPicPr>
            <a:picLocks noChangeAspect="1" noChangeArrowheads="1"/>
          </p:cNvPicPr>
          <p:nvPr/>
        </p:nvPicPr>
        <p:blipFill>
          <a:blip r:embed="rId3" cstate="print"/>
          <a:srcRect/>
          <a:stretch>
            <a:fillRect/>
          </a:stretch>
        </p:blipFill>
        <p:spPr bwMode="auto">
          <a:xfrm>
            <a:off x="4355977" y="1484784"/>
            <a:ext cx="4464496" cy="47525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 of an Inference based guided reading task</a:t>
            </a:r>
            <a:endParaRPr lang="en-GB" dirty="0"/>
          </a:p>
        </p:txBody>
      </p:sp>
      <p:pic>
        <p:nvPicPr>
          <p:cNvPr id="3" name="Obraz 1" descr="Macintosh HD:Users:imf:Downloads:inference-pictur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060848"/>
            <a:ext cx="2992162" cy="2027583"/>
          </a:xfrm>
          <a:prstGeom prst="rect">
            <a:avLst/>
          </a:prstGeom>
          <a:noFill/>
          <a:ln>
            <a:noFill/>
          </a:ln>
        </p:spPr>
      </p:pic>
      <p:graphicFrame>
        <p:nvGraphicFramePr>
          <p:cNvPr id="4" name="Table 3"/>
          <p:cNvGraphicFramePr>
            <a:graphicFrameLocks noGrp="1"/>
          </p:cNvGraphicFramePr>
          <p:nvPr/>
        </p:nvGraphicFramePr>
        <p:xfrm>
          <a:off x="1619672" y="4221088"/>
          <a:ext cx="6096000" cy="1910080"/>
        </p:xfrm>
        <a:graphic>
          <a:graphicData uri="http://schemas.openxmlformats.org/drawingml/2006/table">
            <a:tbl>
              <a:tblPr/>
              <a:tblGrid>
                <a:gridCol w="6096000"/>
              </a:tblGrid>
              <a:tr h="0">
                <a:tc>
                  <a:txBody>
                    <a:bodyPr/>
                    <a:lstStyle/>
                    <a:p>
                      <a:pPr algn="l">
                        <a:lnSpc>
                          <a:spcPct val="115000"/>
                        </a:lnSpc>
                        <a:spcAft>
                          <a:spcPts val="1000"/>
                        </a:spcAft>
                        <a:tabLst>
                          <a:tab pos="1066800" algn="l"/>
                        </a:tabLst>
                      </a:pPr>
                      <a:r>
                        <a:rPr lang="en-GB" sz="1600" b="1" dirty="0">
                          <a:latin typeface="Comic Sans MS"/>
                          <a:ea typeface="Calibri"/>
                          <a:cs typeface="Times New Roman"/>
                        </a:rPr>
                        <a:t>Inference Questions:</a:t>
                      </a:r>
                      <a:endParaRPr lang="en-GB" sz="1100" dirty="0">
                        <a:latin typeface="Calibri"/>
                        <a:ea typeface="Calibri"/>
                        <a:cs typeface="Times New Roman"/>
                      </a:endParaRPr>
                    </a:p>
                    <a:p>
                      <a:pPr algn="l">
                        <a:lnSpc>
                          <a:spcPct val="115000"/>
                        </a:lnSpc>
                        <a:spcAft>
                          <a:spcPts val="1000"/>
                        </a:spcAft>
                        <a:tabLst>
                          <a:tab pos="1066800" algn="l"/>
                        </a:tabLst>
                      </a:pPr>
                      <a:r>
                        <a:rPr lang="en-GB" sz="1600" dirty="0">
                          <a:latin typeface="Comic Sans MS"/>
                          <a:ea typeface="Calibri"/>
                          <a:cs typeface="Times New Roman"/>
                        </a:rPr>
                        <a:t>Name two countries that the person could be in.</a:t>
                      </a:r>
                      <a:endParaRPr lang="en-GB" sz="1100" dirty="0">
                        <a:latin typeface="Calibri"/>
                        <a:ea typeface="Calibri"/>
                        <a:cs typeface="Times New Roman"/>
                      </a:endParaRPr>
                    </a:p>
                    <a:p>
                      <a:pPr algn="l">
                        <a:lnSpc>
                          <a:spcPct val="115000"/>
                        </a:lnSpc>
                        <a:spcAft>
                          <a:spcPts val="1000"/>
                        </a:spcAft>
                        <a:tabLst>
                          <a:tab pos="1066800" algn="l"/>
                        </a:tabLst>
                      </a:pPr>
                      <a:r>
                        <a:rPr lang="en-GB" sz="1600" dirty="0">
                          <a:latin typeface="Comic Sans MS"/>
                          <a:ea typeface="Calibri"/>
                          <a:cs typeface="Times New Roman"/>
                        </a:rPr>
                        <a:t>Where did the person go?</a:t>
                      </a:r>
                      <a:endParaRPr lang="en-GB" sz="1100" dirty="0">
                        <a:latin typeface="Calibri"/>
                        <a:ea typeface="Calibri"/>
                        <a:cs typeface="Times New Roman"/>
                      </a:endParaRPr>
                    </a:p>
                    <a:p>
                      <a:pPr algn="l">
                        <a:lnSpc>
                          <a:spcPct val="115000"/>
                        </a:lnSpc>
                        <a:spcAft>
                          <a:spcPts val="1000"/>
                        </a:spcAft>
                        <a:tabLst>
                          <a:tab pos="1066800" algn="l"/>
                        </a:tabLst>
                      </a:pPr>
                      <a:r>
                        <a:rPr lang="en-GB" sz="1600" dirty="0">
                          <a:latin typeface="Comic Sans MS"/>
                          <a:ea typeface="Calibri"/>
                          <a:cs typeface="Times New Roman"/>
                        </a:rPr>
                        <a:t>What mode of transport did they use there? </a:t>
                      </a:r>
                      <a:endParaRPr lang="en-GB" sz="1100" dirty="0">
                        <a:latin typeface="Calibri"/>
                        <a:ea typeface="Calibri"/>
                        <a:cs typeface="Times New Roman"/>
                      </a:endParaRPr>
                    </a:p>
                    <a:p>
                      <a:pPr algn="l">
                        <a:lnSpc>
                          <a:spcPct val="115000"/>
                        </a:lnSpc>
                        <a:spcAft>
                          <a:spcPts val="1000"/>
                        </a:spcAft>
                        <a:tabLst>
                          <a:tab pos="1066800" algn="l"/>
                        </a:tabLst>
                      </a:pPr>
                      <a:r>
                        <a:rPr lang="en-GB" sz="1600" dirty="0">
                          <a:latin typeface="Comic Sans MS"/>
                          <a:ea typeface="Calibri"/>
                          <a:cs typeface="Times New Roman"/>
                        </a:rPr>
                        <a:t>What happened to the toe?</a:t>
                      </a:r>
                      <a:endParaRPr lang="en-GB" sz="11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cursive three lines" pitchFamily="2" charset="0"/>
              </a:rPr>
              <a:t>Writing </a:t>
            </a:r>
            <a:endParaRPr lang="en-GB" dirty="0">
              <a:latin typeface="HfW cursive three lines" pitchFamily="2" charset="0"/>
            </a:endParaRPr>
          </a:p>
        </p:txBody>
      </p:sp>
      <p:sp>
        <p:nvSpPr>
          <p:cNvPr id="3" name="Content Placeholder 2"/>
          <p:cNvSpPr>
            <a:spLocks noGrp="1"/>
          </p:cNvSpPr>
          <p:nvPr>
            <p:ph sz="half" idx="1"/>
          </p:nvPr>
        </p:nvSpPr>
        <p:spPr/>
        <p:txBody>
          <a:bodyPr>
            <a:normAutofit lnSpcReduction="10000"/>
          </a:bodyPr>
          <a:lstStyle/>
          <a:p>
            <a:r>
              <a:rPr lang="en-GB" dirty="0" smtClean="0"/>
              <a:t>Writing from across the curriculum is used for assessment </a:t>
            </a:r>
          </a:p>
          <a:p>
            <a:r>
              <a:rPr lang="en-GB" dirty="0" smtClean="0"/>
              <a:t>A range of fiction, non-fiction and poetry</a:t>
            </a:r>
          </a:p>
          <a:p>
            <a:r>
              <a:rPr lang="en-GB" dirty="0" smtClean="0"/>
              <a:t>Meaningful for the children – topic related</a:t>
            </a:r>
          </a:p>
          <a:p>
            <a:r>
              <a:rPr lang="en-GB" dirty="0" smtClean="0"/>
              <a:t>Opportunities for peer and self assessment and editing </a:t>
            </a:r>
            <a:endParaRPr lang="en-GB" dirty="0"/>
          </a:p>
        </p:txBody>
      </p:sp>
      <p:pic>
        <p:nvPicPr>
          <p:cNvPr id="17410" name="Picture 2" descr="Image result for editing  clipart"/>
          <p:cNvPicPr>
            <a:picLocks noChangeAspect="1" noChangeArrowheads="1"/>
          </p:cNvPicPr>
          <p:nvPr/>
        </p:nvPicPr>
        <p:blipFill>
          <a:blip r:embed="rId2" cstate="print"/>
          <a:srcRect/>
          <a:stretch>
            <a:fillRect/>
          </a:stretch>
        </p:blipFill>
        <p:spPr bwMode="auto">
          <a:xfrm>
            <a:off x="7452320" y="5229200"/>
            <a:ext cx="1370849" cy="1224136"/>
          </a:xfrm>
          <a:prstGeom prst="rect">
            <a:avLst/>
          </a:prstGeom>
          <a:noFill/>
        </p:spPr>
      </p:pic>
      <p:sp>
        <p:nvSpPr>
          <p:cNvPr id="17412" name="AutoShape 4" descr="Image result for fiction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4" name="AutoShape 6" descr="Image result for fiction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6" name="AutoShape 8" descr="Image result for fiction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7418" name="Picture 10" descr="Image result for fiction clipart"/>
          <p:cNvPicPr>
            <a:picLocks noChangeAspect="1" noChangeArrowheads="1"/>
          </p:cNvPicPr>
          <p:nvPr/>
        </p:nvPicPr>
        <p:blipFill>
          <a:blip r:embed="rId3" cstate="print"/>
          <a:srcRect/>
          <a:stretch>
            <a:fillRect/>
          </a:stretch>
        </p:blipFill>
        <p:spPr bwMode="auto">
          <a:xfrm>
            <a:off x="6660232" y="404664"/>
            <a:ext cx="1729623" cy="2232248"/>
          </a:xfrm>
          <a:prstGeom prst="rect">
            <a:avLst/>
          </a:prstGeom>
          <a:noFill/>
        </p:spPr>
      </p:pic>
      <p:sp>
        <p:nvSpPr>
          <p:cNvPr id="17420" name="AutoShape 12" descr="Image result for non-fiction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7422" name="Picture 14" descr="Image result for non-fiction clipart"/>
          <p:cNvPicPr>
            <a:picLocks noChangeAspect="1" noChangeArrowheads="1"/>
          </p:cNvPicPr>
          <p:nvPr/>
        </p:nvPicPr>
        <p:blipFill>
          <a:blip r:embed="rId4" cstate="print"/>
          <a:srcRect/>
          <a:stretch>
            <a:fillRect/>
          </a:stretch>
        </p:blipFill>
        <p:spPr bwMode="auto">
          <a:xfrm>
            <a:off x="5652120" y="2780928"/>
            <a:ext cx="2397646" cy="1801660"/>
          </a:xfrm>
          <a:prstGeom prst="rect">
            <a:avLst/>
          </a:prstGeom>
          <a:noFill/>
        </p:spPr>
      </p:pic>
      <p:pic>
        <p:nvPicPr>
          <p:cNvPr id="17424" name="Picture 16" descr="Image result for poetry clipart"/>
          <p:cNvPicPr>
            <a:picLocks noChangeAspect="1" noChangeArrowheads="1"/>
          </p:cNvPicPr>
          <p:nvPr/>
        </p:nvPicPr>
        <p:blipFill>
          <a:blip r:embed="rId5" cstate="print"/>
          <a:srcRect/>
          <a:stretch>
            <a:fillRect/>
          </a:stretch>
        </p:blipFill>
        <p:spPr bwMode="auto">
          <a:xfrm>
            <a:off x="4932040" y="5085184"/>
            <a:ext cx="1824203" cy="13681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cursive three lines" pitchFamily="2" charset="0"/>
              </a:rPr>
              <a:t>Writing</a:t>
            </a:r>
            <a:endParaRPr lang="en-GB" dirty="0">
              <a:latin typeface="HfW cursive three lines" pitchFamily="2" charset="0"/>
            </a:endParaRPr>
          </a:p>
        </p:txBody>
      </p:sp>
      <p:sp>
        <p:nvSpPr>
          <p:cNvPr id="3" name="Content Placeholder 2"/>
          <p:cNvSpPr>
            <a:spLocks noGrp="1"/>
          </p:cNvSpPr>
          <p:nvPr>
            <p:ph sz="half" idx="1"/>
          </p:nvPr>
        </p:nvSpPr>
        <p:spPr/>
        <p:txBody>
          <a:bodyPr>
            <a:normAutofit lnSpcReduction="10000"/>
          </a:bodyPr>
          <a:lstStyle/>
          <a:p>
            <a:pPr algn="ctr">
              <a:buNone/>
            </a:pPr>
            <a:r>
              <a:rPr lang="en-GB" b="1" dirty="0" smtClean="0"/>
              <a:t>Writing sentences that include:</a:t>
            </a:r>
          </a:p>
          <a:p>
            <a:r>
              <a:rPr lang="en-GB" dirty="0" smtClean="0"/>
              <a:t>Using their knowledge of phonics and spelling rules learnt in Year 2 </a:t>
            </a:r>
          </a:p>
          <a:p>
            <a:r>
              <a:rPr lang="en-GB" dirty="0" smtClean="0"/>
              <a:t>Writing some common exception words</a:t>
            </a:r>
          </a:p>
          <a:p>
            <a:r>
              <a:rPr lang="en-GB" dirty="0" smtClean="0"/>
              <a:t>Using conjunctions</a:t>
            </a:r>
          </a:p>
          <a:p>
            <a:r>
              <a:rPr lang="en-GB" dirty="0" smtClean="0"/>
              <a:t>Using simple forms of punctuation</a:t>
            </a:r>
          </a:p>
          <a:p>
            <a:endParaRPr lang="en-GB" dirty="0"/>
          </a:p>
        </p:txBody>
      </p:sp>
      <p:pic>
        <p:nvPicPr>
          <p:cNvPr id="19458" name="Picture 2" descr="Image result for KS1 punctuation clipart"/>
          <p:cNvPicPr>
            <a:picLocks noChangeAspect="1" noChangeArrowheads="1"/>
          </p:cNvPicPr>
          <p:nvPr/>
        </p:nvPicPr>
        <p:blipFill>
          <a:blip r:embed="rId2" cstate="print"/>
          <a:srcRect/>
          <a:stretch>
            <a:fillRect/>
          </a:stretch>
        </p:blipFill>
        <p:spPr bwMode="auto">
          <a:xfrm>
            <a:off x="5580112" y="1340768"/>
            <a:ext cx="3151670" cy="1772815"/>
          </a:xfrm>
          <a:prstGeom prst="rect">
            <a:avLst/>
          </a:prstGeom>
          <a:noFill/>
        </p:spPr>
      </p:pic>
      <p:pic>
        <p:nvPicPr>
          <p:cNvPr id="19460" name="Picture 4" descr="Image result for KS1 common exception clipart"/>
          <p:cNvPicPr>
            <a:picLocks noChangeAspect="1" noChangeArrowheads="1"/>
          </p:cNvPicPr>
          <p:nvPr/>
        </p:nvPicPr>
        <p:blipFill>
          <a:blip r:embed="rId3" cstate="print"/>
          <a:srcRect/>
          <a:stretch>
            <a:fillRect/>
          </a:stretch>
        </p:blipFill>
        <p:spPr bwMode="auto">
          <a:xfrm>
            <a:off x="4499992" y="3284984"/>
            <a:ext cx="3355877" cy="1677939"/>
          </a:xfrm>
          <a:prstGeom prst="rect">
            <a:avLst/>
          </a:prstGeom>
          <a:noFill/>
        </p:spPr>
      </p:pic>
      <p:sp>
        <p:nvSpPr>
          <p:cNvPr id="19462" name="AutoShape 6" descr="Image result for KS1 conjunctions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4" name="AutoShape 8" descr="Image result for KS1 conjunctions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6" name="Picture 10" descr="Image result for KS1 conjunctions clipart"/>
          <p:cNvPicPr>
            <a:picLocks noChangeAspect="1" noChangeArrowheads="1"/>
          </p:cNvPicPr>
          <p:nvPr/>
        </p:nvPicPr>
        <p:blipFill>
          <a:blip r:embed="rId4" cstate="print"/>
          <a:srcRect/>
          <a:stretch>
            <a:fillRect/>
          </a:stretch>
        </p:blipFill>
        <p:spPr bwMode="auto">
          <a:xfrm>
            <a:off x="6588224" y="5085184"/>
            <a:ext cx="2207568" cy="154766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HfW cursive three lines" pitchFamily="2" charset="0"/>
              </a:rPr>
              <a:t>Grammar</a:t>
            </a:r>
            <a:endParaRPr lang="en-GB" dirty="0">
              <a:latin typeface="HfW cursive three lines" pitchFamily="2" charset="0"/>
            </a:endParaRPr>
          </a:p>
        </p:txBody>
      </p:sp>
      <p:sp>
        <p:nvSpPr>
          <p:cNvPr id="5" name="Content Placeholder 4"/>
          <p:cNvSpPr>
            <a:spLocks noGrp="1"/>
          </p:cNvSpPr>
          <p:nvPr>
            <p:ph sz="half" idx="1"/>
          </p:nvPr>
        </p:nvSpPr>
        <p:spPr>
          <a:xfrm>
            <a:off x="457200" y="1412776"/>
            <a:ext cx="4038600" cy="4713387"/>
          </a:xfrm>
        </p:spPr>
        <p:txBody>
          <a:bodyPr>
            <a:normAutofit fontScale="92500" lnSpcReduction="10000"/>
          </a:bodyPr>
          <a:lstStyle/>
          <a:p>
            <a:pPr>
              <a:buNone/>
            </a:pPr>
            <a:endParaRPr lang="en-GB" dirty="0" smtClean="0"/>
          </a:p>
          <a:p>
            <a:r>
              <a:rPr lang="en-GB" dirty="0" smtClean="0"/>
              <a:t>Full range of simple punctuation</a:t>
            </a:r>
          </a:p>
          <a:p>
            <a:r>
              <a:rPr lang="en-GB" dirty="0" smtClean="0"/>
              <a:t>Adjectives</a:t>
            </a:r>
          </a:p>
          <a:p>
            <a:r>
              <a:rPr lang="en-GB" dirty="0" smtClean="0"/>
              <a:t>Verb</a:t>
            </a:r>
          </a:p>
          <a:p>
            <a:r>
              <a:rPr lang="en-GB" dirty="0" smtClean="0"/>
              <a:t>Noun</a:t>
            </a:r>
          </a:p>
          <a:p>
            <a:r>
              <a:rPr lang="en-GB" dirty="0" smtClean="0"/>
              <a:t>Proper noun</a:t>
            </a:r>
          </a:p>
          <a:p>
            <a:r>
              <a:rPr lang="en-GB" dirty="0" smtClean="0"/>
              <a:t>Adverb</a:t>
            </a:r>
          </a:p>
          <a:p>
            <a:r>
              <a:rPr lang="en-GB" dirty="0" smtClean="0"/>
              <a:t>Correct use of tenses</a:t>
            </a:r>
          </a:p>
          <a:p>
            <a:r>
              <a:rPr lang="en-GB" dirty="0" smtClean="0"/>
              <a:t>Different types of sentences </a:t>
            </a:r>
          </a:p>
        </p:txBody>
      </p:sp>
      <p:pic>
        <p:nvPicPr>
          <p:cNvPr id="20482" name="Picture 2" descr="Image result for grammar clipart"/>
          <p:cNvPicPr>
            <a:picLocks noChangeAspect="1" noChangeArrowheads="1"/>
          </p:cNvPicPr>
          <p:nvPr/>
        </p:nvPicPr>
        <p:blipFill>
          <a:blip r:embed="rId2" cstate="print"/>
          <a:srcRect/>
          <a:stretch>
            <a:fillRect/>
          </a:stretch>
        </p:blipFill>
        <p:spPr bwMode="auto">
          <a:xfrm>
            <a:off x="4572000" y="4797152"/>
            <a:ext cx="3745682" cy="170368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903</Words>
  <Application>Microsoft Office PowerPoint</Application>
  <PresentationFormat>On-screen Show (4:3)</PresentationFormat>
  <Paragraphs>117</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Year 2  Curriculum presentation </vt:lpstr>
      <vt:lpstr>What we will talk about this evening</vt:lpstr>
      <vt:lpstr>General information</vt:lpstr>
      <vt:lpstr>Assessment overview The aim is that all children will meet the ‘End of Year Expectations’ at the ‘expected’ level  </vt:lpstr>
      <vt:lpstr>Reading </vt:lpstr>
      <vt:lpstr>Example of an Inference based guided reading task</vt:lpstr>
      <vt:lpstr>Writing </vt:lpstr>
      <vt:lpstr>Writing</vt:lpstr>
      <vt:lpstr>Grammar</vt:lpstr>
      <vt:lpstr>Handwriting</vt:lpstr>
      <vt:lpstr>Example of  pieces of work at the ‘expected’ level</vt:lpstr>
      <vt:lpstr>PowerPoint Presentation</vt:lpstr>
      <vt:lpstr>Phonics and spelling</vt:lpstr>
      <vt:lpstr>Maths</vt:lpstr>
      <vt:lpstr>What do the children need to be able to do in Maths by the end of Year 2?</vt:lpstr>
      <vt:lpstr>All children cover the same content but work at their own fluency and reasoning level</vt:lpstr>
      <vt:lpstr>Assessment and Marking </vt:lpstr>
      <vt:lpstr>PowerPoint Presentation</vt:lpstr>
      <vt:lpstr>Thank you for making the time to come this evening.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Curriculum presentation</dc:title>
  <dc:creator>Admin</dc:creator>
  <cp:lastModifiedBy>User</cp:lastModifiedBy>
  <cp:revision>6</cp:revision>
  <dcterms:created xsi:type="dcterms:W3CDTF">2018-10-02T14:39:37Z</dcterms:created>
  <dcterms:modified xsi:type="dcterms:W3CDTF">2019-10-08T09:35:50Z</dcterms:modified>
</cp:coreProperties>
</file>